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3"/>
  </p:notesMasterIdLst>
  <p:handoutMasterIdLst>
    <p:handoutMasterId r:id="rId54"/>
  </p:handoutMasterIdLst>
  <p:sldIdLst>
    <p:sldId id="256" r:id="rId2"/>
    <p:sldId id="31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308" r:id="rId16"/>
    <p:sldId id="274" r:id="rId17"/>
    <p:sldId id="276" r:id="rId18"/>
    <p:sldId id="275" r:id="rId19"/>
    <p:sldId id="279" r:id="rId20"/>
    <p:sldId id="280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7" r:id="rId43"/>
    <p:sldId id="314" r:id="rId44"/>
    <p:sldId id="315" r:id="rId45"/>
    <p:sldId id="316" r:id="rId46"/>
    <p:sldId id="306" r:id="rId47"/>
    <p:sldId id="311" r:id="rId48"/>
    <p:sldId id="309" r:id="rId49"/>
    <p:sldId id="310" r:id="rId50"/>
    <p:sldId id="312" r:id="rId51"/>
    <p:sldId id="31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73609" autoAdjust="0"/>
  </p:normalViewPr>
  <p:slideViewPr>
    <p:cSldViewPr>
      <p:cViewPr>
        <p:scale>
          <a:sx n="75" d="100"/>
          <a:sy n="75" d="100"/>
        </p:scale>
        <p:origin x="-166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4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7FA41-5B32-4E46-BCC3-F4FD69837127}" type="datetimeFigureOut">
              <a:rPr lang="en-GB" smtClean="0"/>
              <a:t>25/06/2015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EEB74-71B1-4147-9AE7-E4F88F7470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10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2DB4D-FF02-4971-9D59-CE3C75447FA9}" type="datetimeFigureOut">
              <a:rPr lang="en-GB" smtClean="0"/>
              <a:t>25/06/2015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0AC04-1515-4CCC-874B-58E1BB358F6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61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comment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37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אפשר להניח פתרון כמו משכתוב (להסביר למה לפעמים אי אפשר)</a:t>
            </a:r>
          </a:p>
          <a:p>
            <a:pPr marL="171450" indent="-171450" algn="r" rtl="1">
              <a:buFontTx/>
              <a:buChar char="-"/>
            </a:pPr>
            <a:r>
              <a:rPr lang="he-IL" dirty="0" smtClean="0"/>
              <a:t>הפתרון המונח הוא מספר מורכב</a:t>
            </a:r>
          </a:p>
          <a:p>
            <a:pPr marL="171450" indent="-171450" algn="r" rtl="1">
              <a:buFontTx/>
              <a:buChar char="-"/>
            </a:pPr>
            <a:r>
              <a:rPr lang="he-IL" dirty="0" smtClean="0"/>
              <a:t>אפשר לפתח את</a:t>
            </a:r>
            <a:r>
              <a:rPr lang="he-IL" baseline="0" dirty="0" smtClean="0"/>
              <a:t> משוואת </a:t>
            </a:r>
            <a:r>
              <a:rPr lang="fr-FR" baseline="0" dirty="0" smtClean="0"/>
              <a:t>Helmholtz</a:t>
            </a:r>
            <a:r>
              <a:rPr lang="he-IL" baseline="0" dirty="0" smtClean="0"/>
              <a:t> והפחיד את החלק הממשי והחלק הדימיוני ולהגיע לשני המשוואות המופיעות</a:t>
            </a:r>
          </a:p>
          <a:p>
            <a:pPr marL="171450" indent="-171450" algn="r" rtl="1">
              <a:buFontTx/>
              <a:buChar char="-"/>
            </a:pPr>
            <a:r>
              <a:rPr lang="fr-FR" baseline="0" dirty="0" err="1" smtClean="0"/>
              <a:t>Two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coupled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equation</a:t>
            </a:r>
            <a:endParaRPr lang="fr-FR" baseline="0" dirty="0" smtClean="0"/>
          </a:p>
          <a:p>
            <a:pPr marL="0" indent="0" algn="r" rtl="1">
              <a:buFontTx/>
              <a:buNone/>
            </a:pPr>
            <a:r>
              <a:rPr lang="he-IL" baseline="0" dirty="0" smtClean="0"/>
              <a:t>- אפשר לפשט את המשוואות תחת הנחות מסוימות.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630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The strategy is to: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Solve the Eikonal equation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(matrix).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Solve the second equation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Check if the approximation is consistent</a:t>
                </a:r>
                <a:r>
                  <a:rPr lang="en-GB" sz="2900" dirty="0" smtClean="0">
                    <a:solidFill>
                      <a:srgbClr val="002060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The strategy is to: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Solve the Eikonal equation and obtain </a:t>
                </a:r>
                <a:r>
                  <a:rPr lang="en-GB" sz="2400" i="0">
                    <a:solidFill>
                      <a:srgbClr val="002060"/>
                    </a:solidFill>
                    <a:latin typeface="Cambria Math"/>
                  </a:rPr>
                  <a:t>𝑇_𝜔</a:t>
                </a:r>
                <a:r>
                  <a:rPr lang="en-GB" sz="2400" dirty="0" smtClean="0">
                    <a:solidFill>
                      <a:srgbClr val="002060"/>
                    </a:solidFill>
                  </a:rPr>
                  <a:t> (matrix).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Solve the second equation with </a:t>
                </a:r>
                <a:r>
                  <a:rPr lang="en-GB" sz="2400" i="0">
                    <a:solidFill>
                      <a:srgbClr val="002060"/>
                    </a:solidFill>
                    <a:latin typeface="Cambria Math"/>
                  </a:rPr>
                  <a:t>𝑇_𝜔</a:t>
                </a:r>
                <a:r>
                  <a:rPr lang="en-GB" sz="2400" dirty="0" smtClean="0">
                    <a:solidFill>
                      <a:srgbClr val="002060"/>
                    </a:solidFill>
                  </a:rPr>
                  <a:t> and obtain </a:t>
                </a:r>
                <a:r>
                  <a:rPr lang="en-GB" sz="2400" i="0">
                    <a:solidFill>
                      <a:srgbClr val="002060"/>
                    </a:solidFill>
                    <a:latin typeface="Cambria Math"/>
                  </a:rPr>
                  <a:t>𝐴_𝜔</a:t>
                </a:r>
                <a:r>
                  <a:rPr lang="fr-FR" sz="2400" b="0" i="0" smtClean="0">
                    <a:solidFill>
                      <a:srgbClr val="002060"/>
                    </a:solidFill>
                    <a:latin typeface="Cambria Math"/>
                  </a:rPr>
                  <a:t>.</a:t>
                </a:r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Check if the approximation is consistent</a:t>
                </a:r>
                <a:r>
                  <a:rPr lang="en-GB" sz="2900" dirty="0" smtClean="0">
                    <a:solidFill>
                      <a:srgbClr val="002060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80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GB" sz="2000" dirty="0" smtClean="0"/>
                  <a:t>Strategy:</a:t>
                </a:r>
              </a:p>
              <a:p>
                <a:pPr marL="411480" lvl="1" indent="0">
                  <a:buNone/>
                </a:pPr>
                <a:r>
                  <a:rPr lang="en-GB" dirty="0" smtClean="0"/>
                  <a:t>Solve directly the Helmholtz equation on a closed case to validate a method.</a:t>
                </a:r>
              </a:p>
              <a:p>
                <a:pPr marL="411480" lvl="1" indent="0">
                  <a:buNone/>
                </a:pPr>
                <a:r>
                  <a:rPr lang="en-GB" dirty="0" smtClean="0"/>
                  <a:t>Introduce the refractive index as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𝑓</m:t>
                    </m:r>
                    <m:r>
                      <a:rPr lang="fr-FR" b="0" i="1" smtClean="0">
                        <a:latin typeface="Cambria Math"/>
                      </a:rPr>
                      <m:t>[</m:t>
                    </m:r>
                    <m:r>
                      <a:rPr lang="en-US" i="1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b="0" i="0" smtClean="0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𝛾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1">
                        <a:latin typeface="Cambria Math"/>
                      </a:rPr>
                      <m:t>𝐱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].</a:t>
                </a:r>
              </a:p>
              <a:p>
                <a:pPr marL="411480" lvl="1" indent="0">
                  <a:buNone/>
                </a:pPr>
                <a:r>
                  <a:rPr lang="en-GB" dirty="0" smtClean="0"/>
                  <a:t>Check consistency of the model.</a:t>
                </a:r>
                <a:endParaRPr lang="he-IL" dirty="0" smtClean="0"/>
              </a:p>
              <a:p>
                <a:pPr marL="411480" lvl="1" indent="0">
                  <a:buNone/>
                </a:pPr>
                <a:r>
                  <a:rPr lang="en-GB" dirty="0" smtClean="0"/>
                  <a:t>The complexity</a:t>
                </a:r>
                <a:r>
                  <a:rPr lang="en-GB" baseline="0" dirty="0" smtClean="0"/>
                  <a:t> of the Helmholtz equation is equivalent to those of the two other equation altogether without the solution</a:t>
                </a:r>
                <a:endParaRPr lang="en-GB" dirty="0"/>
              </a:p>
              <a:p>
                <a:pPr marL="411480" lvl="1" indent="0">
                  <a:buNone/>
                </a:pP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GB" sz="2000" dirty="0" smtClean="0"/>
                  <a:t>Strategy:</a:t>
                </a:r>
              </a:p>
              <a:p>
                <a:pPr marL="411480" lvl="1" indent="0">
                  <a:buNone/>
                </a:pPr>
                <a:r>
                  <a:rPr lang="en-GB" dirty="0" smtClean="0"/>
                  <a:t>Solve directly the Helmholtz equation on a closed case to validate a method.</a:t>
                </a:r>
              </a:p>
              <a:p>
                <a:pPr marL="411480" lvl="1" indent="0">
                  <a:buNone/>
                </a:pPr>
                <a:r>
                  <a:rPr lang="en-GB" dirty="0" smtClean="0"/>
                  <a:t>Introduce the refractive index as </a:t>
                </a:r>
                <a:r>
                  <a:rPr lang="fr-FR" b="0" i="0" smtClean="0">
                    <a:latin typeface="Cambria Math"/>
                  </a:rPr>
                  <a:t>𝑓[</a:t>
                </a:r>
                <a:r>
                  <a:rPr lang="en-US" i="0">
                    <a:latin typeface="Cambria Math"/>
                  </a:rPr>
                  <a:t>𝑐</a:t>
                </a:r>
                <a:r>
                  <a:rPr lang="en-GB" i="0">
                    <a:latin typeface="Cambria Math"/>
                  </a:rPr>
                  <a:t>(</a:t>
                </a:r>
                <a:r>
                  <a:rPr lang="en-US" b="1" i="0">
                    <a:latin typeface="Cambria Math"/>
                  </a:rPr>
                  <a:t>𝐱)</a:t>
                </a:r>
                <a:r>
                  <a:rPr lang="en-GB" dirty="0" smtClean="0"/>
                  <a:t>, </a:t>
                </a:r>
                <a:r>
                  <a:rPr lang="en-US" i="0">
                    <a:latin typeface="Cambria Math"/>
                  </a:rPr>
                  <a:t>𝛼</a:t>
                </a:r>
                <a:r>
                  <a:rPr lang="en-GB" i="0">
                    <a:latin typeface="Cambria Math"/>
                  </a:rPr>
                  <a:t>(</a:t>
                </a:r>
                <a:r>
                  <a:rPr lang="en-US" b="1" i="0">
                    <a:latin typeface="Cambria Math"/>
                  </a:rPr>
                  <a:t>𝐱)</a:t>
                </a:r>
                <a:r>
                  <a:rPr lang="fr-FR" b="0" i="0" smtClean="0">
                    <a:latin typeface="Cambria Math"/>
                  </a:rPr>
                  <a:t>,</a:t>
                </a:r>
                <a:r>
                  <a:rPr lang="en-US" i="0">
                    <a:latin typeface="Cambria Math"/>
                  </a:rPr>
                  <a:t>𝛾(</a:t>
                </a:r>
                <a:r>
                  <a:rPr lang="en-US" b="1" i="0">
                    <a:latin typeface="Cambria Math"/>
                  </a:rPr>
                  <a:t>𝐱</a:t>
                </a:r>
                <a:r>
                  <a:rPr lang="en-US" i="0">
                    <a:latin typeface="Cambria Math"/>
                  </a:rPr>
                  <a:t>)</a:t>
                </a:r>
                <a:r>
                  <a:rPr lang="en-GB" dirty="0" smtClean="0"/>
                  <a:t>].</a:t>
                </a:r>
              </a:p>
              <a:p>
                <a:pPr marL="411480" lvl="1" indent="0">
                  <a:buNone/>
                </a:pPr>
                <a:r>
                  <a:rPr lang="en-GB" dirty="0" smtClean="0"/>
                  <a:t>Check consistency of the model.</a:t>
                </a:r>
                <a:endParaRPr lang="en-GB" dirty="0"/>
              </a:p>
              <a:p>
                <a:pPr marL="411480" lvl="1" indent="0">
                  <a:buNone/>
                </a:pPr>
                <a:endParaRPr lang="en-GB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544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לתאר קודם כל את התיאור בצד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שמתעניינים במשוואת דיפרנציאליות רגילות או חלקיות יש הרבה פעמים אינסוף פתרונות למשווה.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צריך תנאי גבול </a:t>
            </a:r>
            <a:r>
              <a:rPr lang="fr-FR" baseline="0" dirty="0" err="1" smtClean="0"/>
              <a:t>Boundary</a:t>
            </a:r>
            <a:r>
              <a:rPr lang="fr-FR" baseline="0" dirty="0" smtClean="0"/>
              <a:t> condition</a:t>
            </a:r>
            <a:r>
              <a:rPr lang="he-IL" baseline="0" dirty="0" smtClean="0"/>
              <a:t> ויש הרבה סוגים לפי הבעייה שמעניין אותנו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תנאי גבול מגדירים בעייה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posed</a:t>
            </a:r>
            <a:r>
              <a:rPr lang="he-IL" baseline="0" dirty="0" smtClean="0"/>
              <a:t> אם יש לו פתרון יחיד</a:t>
            </a:r>
          </a:p>
          <a:p>
            <a:pPr marL="171450" indent="-171450" algn="r" rtl="1">
              <a:buFontTx/>
              <a:buChar char="-"/>
            </a:pPr>
            <a:r>
              <a:rPr lang="fr-FR" baseline="0" dirty="0" smtClean="0"/>
              <a:t>Ill </a:t>
            </a:r>
            <a:r>
              <a:rPr lang="fr-FR" baseline="0" dirty="0" err="1" smtClean="0"/>
              <a:t>posed</a:t>
            </a:r>
            <a:r>
              <a:rPr lang="fr-FR" baseline="0" dirty="0" smtClean="0"/>
              <a:t> </a:t>
            </a:r>
            <a:r>
              <a:rPr lang="he-IL" baseline="0" dirty="0" smtClean="0"/>
              <a:t> אם אין לו פתרון יחיד או אם יש אין סוף פרונות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זה לא תנאי גבול שאנחנו רוצים עבור הבעייה שלנו = גל חופשי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95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אנחנו רוצים בעייה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posed</a:t>
            </a:r>
            <a:r>
              <a:rPr lang="he-IL" baseline="0" dirty="0" smtClean="0"/>
              <a:t> אבל הפיזיקה של הבעייה שלנו הוא גל חופשי שמתקדם לאינסוף בלי לחזור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מתחילים מקחוק עם מקוק של הגל שפולטים בגבול האזור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תנאי </a:t>
            </a:r>
            <a:r>
              <a:rPr lang="fr-FR" baseline="0" dirty="0" err="1" smtClean="0"/>
              <a:t>sommerfeld</a:t>
            </a:r>
            <a:r>
              <a:rPr lang="he-IL" baseline="0" dirty="0" smtClean="0"/>
              <a:t> הם תנאים שמקרבים משקורה בגבול של האזור שרוצים למדל כך שהגל מתפזרת ולא חוזרת אל האזור הממודל</a:t>
            </a:r>
          </a:p>
          <a:p>
            <a:pPr marL="171450" indent="-171450" algn="r" rtl="1">
              <a:buFontTx/>
              <a:buChar char="-"/>
            </a:pPr>
            <a:r>
              <a:rPr lang="fr-FR" baseline="0" dirty="0" err="1" smtClean="0"/>
              <a:t>Damping</a:t>
            </a:r>
            <a:r>
              <a:rPr lang="fr-FR" baseline="0" dirty="0" smtClean="0"/>
              <a:t> </a:t>
            </a:r>
            <a:r>
              <a:rPr lang="he-IL" baseline="0" dirty="0" smtClean="0"/>
              <a:t> הוא הנחה שיש שכבה הקולטת את הגל וזה אקויולנטי לתנאי </a:t>
            </a:r>
            <a:r>
              <a:rPr lang="fr-FR" baseline="0" dirty="0" err="1" smtClean="0"/>
              <a:t>sommerfeld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83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here the concept of Forward</a:t>
            </a:r>
            <a:r>
              <a:rPr lang="en-US" baseline="0" dirty="0" smtClean="0"/>
              <a:t> and Inverse problems as parts of Tomography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56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FEM</a:t>
                </a:r>
              </a:p>
              <a:p>
                <a:r>
                  <a:rPr lang="en-GB" dirty="0" smtClean="0"/>
                  <a:t>The operator, its parameters and BVC are known.</a:t>
                </a:r>
                <a:endParaRPr lang="en-GB" dirty="0"/>
              </a:p>
              <a:p>
                <a:r>
                  <a:rPr lang="en-GB" dirty="0" smtClean="0"/>
                  <a:t>A </a:t>
                </a:r>
                <a:r>
                  <a:rPr lang="en-GB" i="1" dirty="0" smtClean="0"/>
                  <a:t>region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GB" dirty="0" smtClean="0"/>
                  <a:t> and its </a:t>
                </a:r>
                <a:r>
                  <a:rPr lang="en-GB" i="1" dirty="0" smtClean="0"/>
                  <a:t>frontier</a:t>
                </a: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GB" dirty="0" smtClean="0"/>
                  <a:t> over </a:t>
                </a:r>
                <a:r>
                  <a:rPr lang="en-GB" dirty="0"/>
                  <a:t>it we want to solve the </a:t>
                </a:r>
                <a:r>
                  <a:rPr lang="en-GB" dirty="0" smtClean="0"/>
                  <a:t>equation.</a:t>
                </a:r>
                <a:endParaRPr lang="en-GB" dirty="0"/>
              </a:p>
              <a:p>
                <a:r>
                  <a:rPr lang="en-GB" dirty="0" smtClean="0"/>
                  <a:t>A functional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r>
                  <a:rPr lang="en-GB" dirty="0" smtClean="0"/>
                  <a:t> (generally an integral) is derived from both the equation and its boundary condition.</a:t>
                </a:r>
              </a:p>
              <a:p>
                <a:r>
                  <a:rPr lang="en-GB" dirty="0" smtClean="0"/>
                  <a:t>The region is divide in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 smtClean="0"/>
                  <a:t> simple shape (triangle, rectangle…).</a:t>
                </a:r>
              </a:p>
              <a:p>
                <a:r>
                  <a:rPr lang="en-GB" dirty="0" smtClean="0"/>
                  <a:t>To each division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GB" dirty="0" smtClean="0"/>
                  <a:t> is adjoined a simple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1" i="0" smtClean="0">
                        <a:latin typeface="Cambria Math"/>
                        <a:ea typeface="Cambria Math"/>
                      </a:rPr>
                      <m:t>𝐱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The purpose is to minimize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𝐼</m:t>
                    </m:r>
                    <m:r>
                      <a:rPr lang="fr-FR" b="0" i="1" smtClean="0">
                        <a:latin typeface="Cambria Math"/>
                      </a:rPr>
                      <m:t>[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fr-FR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FR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GB" dirty="0" smtClean="0"/>
                  <a:t> over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𝐷</m:t>
                    </m:r>
                    <m:r>
                      <a:rPr lang="fr-FR" i="1" smtClean="0">
                        <a:latin typeface="Cambria Math"/>
                        <a:ea typeface="Cambria Math"/>
                      </a:rPr>
                      <m:t>∩</m:t>
                    </m:r>
                    <m:r>
                      <a:rPr lang="fr-FR" i="1">
                        <a:latin typeface="Cambria Math"/>
                      </a:rPr>
                      <m:t>𝑆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Advantage:</a:t>
                </a:r>
              </a:p>
              <a:p>
                <a:pPr lvl="1"/>
                <a:r>
                  <a:rPr lang="en-GB" dirty="0" smtClean="0"/>
                  <a:t>Very variable boundary condition may be applied.</a:t>
                </a:r>
              </a:p>
              <a:p>
                <a:pPr lvl="1"/>
                <a:r>
                  <a:rPr lang="en-GB" dirty="0" smtClean="0"/>
                  <a:t>The geometry may involve irregularly shaped boundaries.</a:t>
                </a:r>
                <a:endParaRPr lang="en-GB" dirty="0"/>
              </a:p>
              <a:p>
                <a:pPr lvl="1"/>
                <a:r>
                  <a:rPr lang="en-GB" dirty="0" smtClean="0"/>
                  <a:t>Modification of the equation are easily handled</a:t>
                </a:r>
              </a:p>
              <a:p>
                <a:r>
                  <a:rPr lang="en-US" dirty="0" smtClean="0"/>
                  <a:t>Spectral</a:t>
                </a:r>
              </a:p>
              <a:p>
                <a:r>
                  <a:rPr lang="en-GB" dirty="0" smtClean="0"/>
                  <a:t>Very closed in its approach to the FEM</a:t>
                </a:r>
              </a:p>
              <a:p>
                <a:r>
                  <a:rPr lang="en-GB" dirty="0"/>
                  <a:t>The operator, its parameters and BVC are known.</a:t>
                </a:r>
              </a:p>
              <a:p>
                <a:r>
                  <a:rPr lang="en-GB" dirty="0"/>
                  <a:t>A </a:t>
                </a:r>
                <a:r>
                  <a:rPr lang="en-GB" i="1" dirty="0"/>
                  <a:t>region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𝐷</m:t>
                    </m:r>
                  </m:oMath>
                </a14:m>
                <a:r>
                  <a:rPr lang="en-GB" dirty="0"/>
                  <a:t> and its </a:t>
                </a:r>
                <a:r>
                  <a:rPr lang="en-GB" i="1" dirty="0"/>
                  <a:t>frontier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𝑆</m:t>
                    </m:r>
                  </m:oMath>
                </a14:m>
                <a:r>
                  <a:rPr lang="en-GB" dirty="0"/>
                  <a:t> over it we want to solve the equation.</a:t>
                </a:r>
              </a:p>
              <a:p>
                <a:r>
                  <a:rPr lang="en-GB" dirty="0" smtClean="0"/>
                  <a:t>The solution is written as a sum of basis function (typically in the basis of Fourier, Lagrange…) with unknown coefficient.</a:t>
                </a:r>
              </a:p>
              <a:p>
                <a:r>
                  <a:rPr lang="en-GB" dirty="0" smtClean="0"/>
                  <a:t>This solution is set in the equation and lead to another function that may be treated numerically (there is no unique method).</a:t>
                </a:r>
              </a:p>
              <a:p>
                <a:r>
                  <a:rPr lang="en-GB" dirty="0" smtClean="0"/>
                  <a:t>In spectral method the solution is one function over the whole domain express in different basis while in FEM the solution is a sum of function.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FEM</a:t>
                </a:r>
              </a:p>
              <a:p>
                <a:r>
                  <a:rPr lang="en-GB" dirty="0" smtClean="0"/>
                  <a:t>The operator, its parameters and BVC are known.</a:t>
                </a:r>
                <a:endParaRPr lang="en-GB" dirty="0"/>
              </a:p>
              <a:p>
                <a:r>
                  <a:rPr lang="en-GB" dirty="0" smtClean="0"/>
                  <a:t>A </a:t>
                </a:r>
                <a:r>
                  <a:rPr lang="en-GB" i="1" dirty="0" smtClean="0"/>
                  <a:t>region </a:t>
                </a:r>
                <a:r>
                  <a:rPr lang="fr-FR" b="0" i="0" smtClean="0">
                    <a:latin typeface="Cambria Math"/>
                  </a:rPr>
                  <a:t>𝐷</a:t>
                </a:r>
                <a:r>
                  <a:rPr lang="en-GB" dirty="0" smtClean="0"/>
                  <a:t> and its </a:t>
                </a:r>
                <a:r>
                  <a:rPr lang="en-GB" i="1" dirty="0" smtClean="0"/>
                  <a:t>frontier</a:t>
                </a:r>
                <a:r>
                  <a:rPr lang="en-GB" dirty="0" smtClean="0"/>
                  <a:t> </a:t>
                </a:r>
                <a:r>
                  <a:rPr lang="fr-FR" b="0" i="0" smtClean="0">
                    <a:latin typeface="Cambria Math"/>
                  </a:rPr>
                  <a:t>𝑆</a:t>
                </a:r>
                <a:r>
                  <a:rPr lang="en-GB" dirty="0" smtClean="0"/>
                  <a:t> over </a:t>
                </a:r>
                <a:r>
                  <a:rPr lang="en-GB" dirty="0"/>
                  <a:t>it we want to solve the </a:t>
                </a:r>
                <a:r>
                  <a:rPr lang="en-GB" dirty="0" smtClean="0"/>
                  <a:t>equation.</a:t>
                </a:r>
                <a:endParaRPr lang="en-GB" dirty="0"/>
              </a:p>
              <a:p>
                <a:r>
                  <a:rPr lang="en-GB" dirty="0" smtClean="0"/>
                  <a:t>A functional </a:t>
                </a:r>
                <a:r>
                  <a:rPr lang="fr-FR" b="0" i="0" smtClean="0">
                    <a:latin typeface="Cambria Math"/>
                  </a:rPr>
                  <a:t>𝐼[𝑤]</a:t>
                </a:r>
                <a:r>
                  <a:rPr lang="en-GB" dirty="0" smtClean="0"/>
                  <a:t> (generally an integral) is derived from both the equation and its boundary condition.</a:t>
                </a:r>
              </a:p>
              <a:p>
                <a:r>
                  <a:rPr lang="en-GB" dirty="0" smtClean="0"/>
                  <a:t>The region is divide in </a:t>
                </a:r>
                <a:r>
                  <a:rPr lang="fr-FR" b="0" i="0" smtClean="0">
                    <a:latin typeface="Cambria Math"/>
                  </a:rPr>
                  <a:t>𝑁</a:t>
                </a:r>
                <a:r>
                  <a:rPr lang="en-GB" dirty="0" smtClean="0"/>
                  <a:t> simple shape (triangle, rectangle…).</a:t>
                </a:r>
              </a:p>
              <a:p>
                <a:r>
                  <a:rPr lang="en-GB" dirty="0" smtClean="0"/>
                  <a:t>To each division </a:t>
                </a:r>
                <a:r>
                  <a:rPr lang="fr-FR" b="0" i="0" smtClean="0">
                    <a:latin typeface="Cambria Math"/>
                  </a:rPr>
                  <a:t>𝑖</a:t>
                </a:r>
                <a:r>
                  <a:rPr lang="en-GB" dirty="0" smtClean="0"/>
                  <a:t> is adjoined a simple polynomial </a:t>
                </a:r>
                <a:r>
                  <a:rPr lang="en-GB" i="0" smtClean="0">
                    <a:latin typeface="Cambria Math"/>
                    <a:ea typeface="Cambria Math"/>
                  </a:rPr>
                  <a:t>𝜙</a:t>
                </a:r>
                <a:r>
                  <a:rPr lang="fr-FR" b="0" i="0" smtClean="0">
                    <a:latin typeface="Cambria Math"/>
                    <a:ea typeface="Cambria Math"/>
                  </a:rPr>
                  <a:t>_𝑖=𝑃(</a:t>
                </a:r>
                <a:r>
                  <a:rPr lang="fr-FR" b="1" i="0" smtClean="0">
                    <a:latin typeface="Cambria Math"/>
                    <a:ea typeface="Cambria Math"/>
                  </a:rPr>
                  <a:t>𝐱</a:t>
                </a:r>
                <a:r>
                  <a:rPr lang="fr-FR" b="0" i="0" smtClean="0">
                    <a:latin typeface="Cambria Math"/>
                    <a:ea typeface="Cambria Math"/>
                  </a:rPr>
                  <a:t>)</a:t>
                </a:r>
                <a:endParaRPr lang="en-GB" dirty="0" smtClean="0"/>
              </a:p>
              <a:p>
                <a:r>
                  <a:rPr lang="en-GB" dirty="0" smtClean="0"/>
                  <a:t>The purpose is to minimize </a:t>
                </a:r>
                <a:r>
                  <a:rPr lang="fr-FR" b="0" i="0" smtClean="0">
                    <a:latin typeface="Cambria Math"/>
                  </a:rPr>
                  <a:t>𝐼[∑_(𝑖=0)</a:t>
                </a:r>
                <a:r>
                  <a:rPr lang="fr-FR" b="0" i="0">
                    <a:latin typeface="Cambria Math"/>
                  </a:rPr>
                  <a:t>^</a:t>
                </a:r>
                <a:r>
                  <a:rPr lang="fr-FR" i="0">
                    <a:latin typeface="Cambria Math"/>
                  </a:rPr>
                  <a:t>𝑁</a:t>
                </a:r>
                <a:r>
                  <a:rPr lang="fr-FR" b="0" i="0" smtClean="0">
                    <a:latin typeface="Cambria Math"/>
                    <a:ea typeface="Cambria Math"/>
                  </a:rPr>
                  <a:t>▒</a:t>
                </a:r>
                <a:r>
                  <a:rPr lang="fr-FR" b="0" i="0">
                    <a:latin typeface="Cambria Math"/>
                    <a:ea typeface="Cambria Math"/>
                  </a:rPr>
                  <a:t>〖</a:t>
                </a:r>
                <a:r>
                  <a:rPr lang="fr-FR" b="0" i="0" smtClean="0">
                    <a:latin typeface="Cambria Math"/>
                    <a:ea typeface="Cambria Math"/>
                  </a:rPr>
                  <a:t>𝛾_𝑖 𝜙_𝑖 </a:t>
                </a:r>
                <a:r>
                  <a:rPr lang="fr-FR" b="0" i="0">
                    <a:latin typeface="Cambria Math"/>
                    <a:ea typeface="Cambria Math"/>
                  </a:rPr>
                  <a:t>〗</a:t>
                </a:r>
                <a:r>
                  <a:rPr lang="fr-FR" b="0" i="0" smtClean="0">
                    <a:latin typeface="Cambria Math"/>
                  </a:rPr>
                  <a:t>]</a:t>
                </a:r>
                <a:r>
                  <a:rPr lang="en-GB" dirty="0" smtClean="0"/>
                  <a:t> over </a:t>
                </a:r>
                <a:r>
                  <a:rPr lang="fr-FR" i="0">
                    <a:latin typeface="Cambria Math"/>
                  </a:rPr>
                  <a:t>𝐷</a:t>
                </a:r>
                <a:r>
                  <a:rPr lang="fr-FR" i="0" smtClean="0">
                    <a:latin typeface="Cambria Math"/>
                    <a:ea typeface="Cambria Math"/>
                  </a:rPr>
                  <a:t>∩</a:t>
                </a:r>
                <a:r>
                  <a:rPr lang="fr-FR" i="0">
                    <a:latin typeface="Cambria Math"/>
                  </a:rPr>
                  <a:t>𝑆</a:t>
                </a:r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Advantage:</a:t>
                </a:r>
              </a:p>
              <a:p>
                <a:pPr lvl="1"/>
                <a:r>
                  <a:rPr lang="en-GB" dirty="0" smtClean="0"/>
                  <a:t>Very variable boundary condition may be applied.</a:t>
                </a:r>
              </a:p>
              <a:p>
                <a:pPr lvl="1"/>
                <a:r>
                  <a:rPr lang="en-GB" dirty="0" smtClean="0"/>
                  <a:t>The geometry may involve irregularly shaped boundaries.</a:t>
                </a:r>
                <a:endParaRPr lang="en-GB" dirty="0"/>
              </a:p>
              <a:p>
                <a:pPr lvl="1"/>
                <a:r>
                  <a:rPr lang="en-GB" dirty="0" smtClean="0"/>
                  <a:t>Modification of the equation are easily handled</a:t>
                </a:r>
              </a:p>
              <a:p>
                <a:r>
                  <a:rPr lang="en-US" dirty="0" smtClean="0"/>
                  <a:t>Spectral</a:t>
                </a:r>
              </a:p>
              <a:p>
                <a:r>
                  <a:rPr lang="en-GB" dirty="0" smtClean="0"/>
                  <a:t>Very closed in its approach to the FEM</a:t>
                </a:r>
              </a:p>
              <a:p>
                <a:r>
                  <a:rPr lang="en-GB" dirty="0"/>
                  <a:t>The operator, its parameters and BVC are known.</a:t>
                </a:r>
              </a:p>
              <a:p>
                <a:r>
                  <a:rPr lang="en-GB" dirty="0"/>
                  <a:t>A </a:t>
                </a:r>
                <a:r>
                  <a:rPr lang="en-GB" i="1" dirty="0"/>
                  <a:t>region </a:t>
                </a:r>
                <a:r>
                  <a:rPr lang="fr-FR" i="0">
                    <a:latin typeface="Cambria Math"/>
                  </a:rPr>
                  <a:t>𝐷</a:t>
                </a:r>
                <a:r>
                  <a:rPr lang="en-GB" dirty="0"/>
                  <a:t> and its </a:t>
                </a:r>
                <a:r>
                  <a:rPr lang="en-GB" i="1" dirty="0"/>
                  <a:t>frontier</a:t>
                </a:r>
                <a:r>
                  <a:rPr lang="en-GB" dirty="0"/>
                  <a:t> </a:t>
                </a:r>
                <a:r>
                  <a:rPr lang="fr-FR" i="0">
                    <a:latin typeface="Cambria Math"/>
                  </a:rPr>
                  <a:t>𝑆</a:t>
                </a:r>
                <a:r>
                  <a:rPr lang="en-GB" dirty="0"/>
                  <a:t> over it we want to solve the equation.</a:t>
                </a:r>
              </a:p>
              <a:p>
                <a:r>
                  <a:rPr lang="en-GB" dirty="0" smtClean="0"/>
                  <a:t>The solution is written as a sum of basis function (typically in the basis of Fourier, Lagrange…) with unknown coefficient.</a:t>
                </a:r>
              </a:p>
              <a:p>
                <a:r>
                  <a:rPr lang="en-GB" dirty="0" smtClean="0"/>
                  <a:t>This solution is set in the equation and lead to another function that may be treated numerically (there is no unique method).</a:t>
                </a:r>
              </a:p>
              <a:p>
                <a:r>
                  <a:rPr lang="en-GB" dirty="0" smtClean="0"/>
                  <a:t>In spectral method the solution is one function over the whole domain express in different basis while in FEM the solution is a sum of function.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679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עבור נקודה מסוימת איך אפשר להסיק ערך של הנגזרת מההגדרה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לשאול אז מההבדל בין כל הקרובים האלו 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515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כדי להבין עוד יותר טוב וגם לחפש עוד קרובים לאופרטורים יותר מסובכים של סדר אחר.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נעזרים במשפט </a:t>
            </a:r>
            <a:r>
              <a:rPr lang="fr-FR" baseline="0" dirty="0" smtClean="0"/>
              <a:t>Taylor</a:t>
            </a:r>
            <a:r>
              <a:rPr lang="he-IL" baseline="0" dirty="0" smtClean="0"/>
              <a:t> שכותבים עבור אפרשיים שונים ומשלבים את המשוואות כדי למצוא את ה-</a:t>
            </a:r>
            <a:r>
              <a:rPr lang="fr-FR" baseline="0" dirty="0" err="1" smtClean="0"/>
              <a:t>scheme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595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להזכיר לא להתמקד על הערכים אלא רק בחזקות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את הדוגמה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את הגרפיקה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3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מה זה אולטרסאונד מה הגבולות של הטכניקה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מה הפיזיקה מאחורי הטכנולוגיה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נדבר בקרצרה על השיטות הזמינות כדי לנסות לפתור את הבעייה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מכיוון שבחרתי בהפרשים סופיים אז התצטרכתי ללמוד השיטה אז נזכיר מה הנקודות העקריות של השיטה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נסביר מאמר ראשון שלמדתי בעומק ושלו ניסיתי לשחזר את התוצאות ולהמשיך ללמוד הפרשים סופיים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מכיוון שלא הייתה לגמרי מוצלח את השיטה של הסינים נאלצנו לעבור למאמרים אחרים זה היה גם הזדמנות לחשוב על הכלי שרציתי לפתח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מה באמת עשיתי עד עכשיו ומה עוד אפשר לעשות</a:t>
            </a:r>
          </a:p>
          <a:p>
            <a:pPr marL="171450" indent="-171450" algn="r" rtl="1">
              <a:buFontTx/>
              <a:buChar char="-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3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-להסביר מזה </a:t>
            </a:r>
            <a:r>
              <a:rPr lang="fr-FR" dirty="0" err="1" smtClean="0"/>
              <a:t>big</a:t>
            </a:r>
            <a:r>
              <a:rPr lang="fr-FR" dirty="0" smtClean="0"/>
              <a:t> O</a:t>
            </a:r>
            <a:r>
              <a:rPr lang="he-IL" dirty="0" smtClean="0"/>
              <a:t> ומה הקשר עם ה-</a:t>
            </a:r>
            <a:r>
              <a:rPr lang="fr-FR" dirty="0" err="1" smtClean="0"/>
              <a:t>scheme</a:t>
            </a:r>
            <a:r>
              <a:rPr lang="he-IL" baseline="0" dirty="0" smtClean="0"/>
              <a:t> שנובע מ-</a:t>
            </a:r>
            <a:r>
              <a:rPr lang="fr-FR" baseline="0" dirty="0" smtClean="0"/>
              <a:t>Taylor</a:t>
            </a:r>
            <a:r>
              <a:rPr lang="he-IL" baseline="0" dirty="0" smtClean="0"/>
              <a:t>.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הנוסחה של ה-</a:t>
            </a:r>
            <a:r>
              <a:rPr lang="fr-FR" baseline="0" dirty="0" err="1" smtClean="0"/>
              <a:t>big</a:t>
            </a:r>
            <a:r>
              <a:rPr lang="fr-FR" baseline="0" dirty="0" smtClean="0"/>
              <a:t> O</a:t>
            </a:r>
            <a:r>
              <a:rPr lang="he-IL" baseline="0" dirty="0" smtClean="0"/>
              <a:t> מאשפר לנו להניח צורה של שגיאה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להבסיר שכשמצטבר השגיאה במערת של כמה משוות אז אפשר לשאול אם השגיאה הסכומית היא גם מאותו סדר גודל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519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מטרה של הבעייה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ללמד את עצמי את בשיטה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לבדוק הקוד שלי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בעייה אליפטית אז הקוד והמודל מאד דומה למשוות </a:t>
            </a:r>
            <a:r>
              <a:rPr lang="fr-FR" baseline="0" dirty="0" err="1" smtClean="0"/>
              <a:t>helmholtz</a:t>
            </a:r>
            <a:endParaRPr lang="he-IL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קודם את הגרפיקה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לעבור ל-</a:t>
            </a:r>
            <a:r>
              <a:rPr lang="en-GB" baseline="0" dirty="0" smtClean="0"/>
              <a:t>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280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את הלולאה בין כל הנקודות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חישוב ה-</a:t>
            </a:r>
            <a:r>
              <a:rPr lang="fr-FR" baseline="0" dirty="0" smtClean="0"/>
              <a:t>label</a:t>
            </a:r>
            <a:r>
              <a:rPr lang="he-IL" baseline="0" dirty="0" smtClean="0"/>
              <a:t> וחשיבות שלו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גודל המטריצה של המערכת 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איך בונים המטריצה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089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את המשווה ותנאי הגבול</a:t>
            </a:r>
          </a:p>
          <a:p>
            <a:pPr marL="171450" indent="-171450" algn="r" rtl="1">
              <a:buFontTx/>
              <a:buChar char="-"/>
            </a:pPr>
            <a:r>
              <a:rPr lang="he-IL" dirty="0" smtClean="0"/>
              <a:t>למה</a:t>
            </a:r>
            <a:r>
              <a:rPr lang="he-IL" baseline="0" dirty="0" smtClean="0"/>
              <a:t> יש שני </a:t>
            </a:r>
            <a:r>
              <a:rPr lang="fr-FR" baseline="0" dirty="0" err="1" smtClean="0"/>
              <a:t>schemes</a:t>
            </a:r>
            <a:r>
              <a:rPr lang="he-IL" baseline="0" dirty="0" smtClean="0"/>
              <a:t> אחד בניתי מהאינפורמציה שהם נותנים במאמר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202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rgbClr val="002060"/>
                </a:solidFill>
              </a:rPr>
              <a:t>The program integrates a standard scheme for the comparison.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rgbClr val="002060"/>
                </a:solidFill>
              </a:rPr>
              <a:t>The central point is classical and the Sommerfeld scheme has been search.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148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מהם שני הטבלאות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מה הוא </a:t>
            </a:r>
            <a:r>
              <a:rPr lang="fr-FR" baseline="0" dirty="0" smtClean="0"/>
              <a:t>k</a:t>
            </a:r>
            <a:r>
              <a:rPr lang="he-IL" baseline="0" dirty="0" smtClean="0"/>
              <a:t> ו-</a:t>
            </a:r>
            <a:r>
              <a:rPr lang="fr-FR" baseline="0" dirty="0" smtClean="0"/>
              <a:t>h</a:t>
            </a:r>
            <a:r>
              <a:rPr lang="he-IL" baseline="0" dirty="0" smtClean="0"/>
              <a:t> 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מהם העמודים שרואים בשני בטבלאות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הגיון התוצאות מי נגד מי ומה יותר מדויק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595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את המשווה ומהם תנאי הגבול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למה יש יותר </a:t>
            </a:r>
            <a:r>
              <a:rPr lang="fr-FR" baseline="0" dirty="0" err="1" smtClean="0"/>
              <a:t>scheme</a:t>
            </a:r>
            <a:r>
              <a:rPr lang="he-IL" baseline="0" dirty="0" smtClean="0"/>
              <a:t> מבעייה החד ממדי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במקום המונח </a:t>
            </a:r>
            <a:r>
              <a:rPr lang="fr-FR" baseline="0" dirty="0" err="1" smtClean="0"/>
              <a:t>omega</a:t>
            </a:r>
            <a:r>
              <a:rPr lang="he-IL" baseline="0" dirty="0" smtClean="0"/>
              <a:t> שיש בבעיה החד ממדי יש עכשיו פונקצית </a:t>
            </a:r>
            <a:r>
              <a:rPr lang="fr-FR" baseline="0" dirty="0" smtClean="0"/>
              <a:t>Bessel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2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>
                <a:solidFill>
                  <a:srgbClr val="002060"/>
                </a:solidFill>
              </a:rPr>
              <a:t>The program integrate a standard scheme for the comparison. The central point is classical and the </a:t>
            </a:r>
            <a:r>
              <a:rPr lang="en-GB" sz="1200" dirty="0" err="1" smtClean="0">
                <a:solidFill>
                  <a:srgbClr val="002060"/>
                </a:solidFill>
              </a:rPr>
              <a:t>Sommerfeld</a:t>
            </a:r>
            <a:r>
              <a:rPr lang="en-GB" sz="1200" dirty="0" smtClean="0">
                <a:solidFill>
                  <a:srgbClr val="002060"/>
                </a:solidFill>
              </a:rPr>
              <a:t> scheme has been search this time with the help of the publication of another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35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פה לא מקבלים אותם תוצאות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אי אפשר לקבל אותו דיוק שהיה לנו בחד מימד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התוצאות של הסינים לא ברורות (בעיקר לא מבינים בעמוד הראשון באיזה גבול משתמשים כשה-</a:t>
            </a:r>
            <a:r>
              <a:rPr lang="fr-FR" baseline="0" dirty="0" err="1" smtClean="0"/>
              <a:t>scheme</a:t>
            </a:r>
            <a:r>
              <a:rPr lang="he-IL" baseline="0" dirty="0" smtClean="0"/>
              <a:t> הוא סטנדרטי)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הם קשרו לערכים של פונקצית </a:t>
            </a:r>
            <a:r>
              <a:rPr lang="fr-FR" baseline="0" dirty="0" smtClean="0"/>
              <a:t>Bessel</a:t>
            </a:r>
            <a:r>
              <a:rPr lang="he-IL" baseline="0" dirty="0" smtClean="0"/>
              <a:t> שלא ידענו איך לשחזר (בדקתי שהפונקצית </a:t>
            </a:r>
            <a:r>
              <a:rPr lang="fr-FR" baseline="0" dirty="0" err="1" smtClean="0"/>
              <a:t>bessel</a:t>
            </a:r>
            <a:r>
              <a:rPr lang="he-IL" baseline="0" dirty="0" smtClean="0"/>
              <a:t> מתקבלת מ-</a:t>
            </a:r>
            <a:r>
              <a:rPr lang="fr-FR" baseline="0" dirty="0" err="1" smtClean="0"/>
              <a:t>matlab</a:t>
            </a:r>
            <a:r>
              <a:rPr lang="he-IL" baseline="0" dirty="0" smtClean="0"/>
              <a:t> כמו מהאינטגראל)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מקבלים דיוק יותר טוב כשמקטינים את הרשת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צוות שהפסיקו לעבוד על ה-</a:t>
            </a:r>
            <a:r>
              <a:rPr lang="fr-FR" baseline="0" dirty="0" err="1" smtClean="0"/>
              <a:t>scheme</a:t>
            </a:r>
            <a:r>
              <a:rPr lang="he-IL" baseline="0" dirty="0" smtClean="0"/>
              <a:t> הזה אחר כך.</a:t>
            </a:r>
          </a:p>
          <a:p>
            <a:pPr marL="171450" indent="-171450" algn="r" rtl="1">
              <a:buFontTx/>
              <a:buChar char="-"/>
            </a:pPr>
            <a:endParaRPr lang="he-IL" baseline="0" dirty="0" smtClean="0"/>
          </a:p>
          <a:p>
            <a:pPr marL="171450" indent="-171450" algn="r" rtl="1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039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את הבדל בין שני ה-</a:t>
            </a:r>
            <a:r>
              <a:rPr lang="fr-FR" baseline="0" dirty="0" smtClean="0"/>
              <a:t>stencil</a:t>
            </a:r>
            <a:r>
              <a:rPr lang="he-IL" baseline="0" dirty="0" smtClean="0"/>
              <a:t> 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מהם הנוסחאות למתה ומהו היתרון להציג אותם כך.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80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להסביר את הסיגנונים</a:t>
            </a:r>
            <a:r>
              <a:rPr lang="he-IL" baseline="0" dirty="0" smtClean="0"/>
              <a:t> של האולטרסאונד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מתמר = </a:t>
            </a:r>
            <a:r>
              <a:rPr lang="fr-FR" baseline="0" dirty="0" err="1" smtClean="0"/>
              <a:t>transducer</a:t>
            </a:r>
            <a:endParaRPr lang="he-IL" baseline="0" dirty="0" smtClean="0"/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אמפליטודה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זמן נסיעה של הגל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יתרון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יחסית זול בהשווה לשיטות אחרות שצריכים הקרנה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נייד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לא </a:t>
            </a:r>
            <a:r>
              <a:rPr lang="he-IL" baseline="0" dirty="0" smtClean="0"/>
              <a:t>הרסני </a:t>
            </a:r>
            <a:r>
              <a:rPr lang="he-IL" baseline="0" dirty="0" smtClean="0"/>
              <a:t>כלפי הריקמות</a:t>
            </a:r>
          </a:p>
          <a:p>
            <a:pPr marL="171450" lvl="0" indent="-171450" algn="r" rtl="1">
              <a:buFontTx/>
              <a:buChar char="-"/>
            </a:pPr>
            <a:r>
              <a:rPr lang="he-IL" baseline="0" dirty="0" smtClean="0"/>
              <a:t>חיסרון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העדר בדיוק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 smtClean="0"/>
              <a:t>אטנואציה ומהירות גל</a:t>
            </a:r>
            <a:r>
              <a:rPr lang="he-IL" baseline="0" dirty="0" smtClean="0"/>
              <a:t> הקול</a:t>
            </a:r>
          </a:p>
          <a:p>
            <a:pPr marL="628650" lvl="1" indent="-171450" algn="r" rtl="1">
              <a:buFontTx/>
              <a:buChar char="-"/>
            </a:pPr>
            <a:r>
              <a:rPr lang="he-IL" baseline="0" dirty="0" smtClean="0"/>
              <a:t>טומוגרפיה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457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לשים</a:t>
            </a:r>
            <a:r>
              <a:rPr lang="he-IL" baseline="0" dirty="0" smtClean="0"/>
              <a:t> דגש על אירגון הנתונים מטבלה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הרעיון הוא שאפשר להציג כל ה-</a:t>
            </a:r>
            <a:r>
              <a:rPr lang="fr-FR" baseline="0" dirty="0" err="1" smtClean="0"/>
              <a:t>scheme</a:t>
            </a:r>
            <a:r>
              <a:rPr lang="he-IL" baseline="0" dirty="0" smtClean="0"/>
              <a:t> באותה צורה הזה של הנוסחה הקודמת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761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 smtClean="0"/>
              <a:t>-</a:t>
            </a:r>
            <a:r>
              <a:rPr lang="he-IL" sz="1200" baseline="0" dirty="0" smtClean="0"/>
              <a:t> לעבור על כל הדרישות אחת אחרי השני ולהסביר אותם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460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לא להתמקד על הפרטים אבל להסתכל על הירושה וה-</a:t>
            </a:r>
            <a:r>
              <a:rPr lang="fr-FR" baseline="0" dirty="0" err="1" smtClean="0"/>
              <a:t>strategy</a:t>
            </a:r>
            <a:endParaRPr lang="he-IL" baseline="0" dirty="0" smtClean="0"/>
          </a:p>
          <a:p>
            <a:pPr marL="0" indent="0" algn="r" rtl="1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339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גם</a:t>
            </a:r>
            <a:r>
              <a:rPr lang="he-IL" baseline="0" dirty="0" smtClean="0"/>
              <a:t> פה יש </a:t>
            </a:r>
            <a:r>
              <a:rPr lang="fr-FR" baseline="0" dirty="0" smtClean="0"/>
              <a:t>pattern </a:t>
            </a:r>
            <a:r>
              <a:rPr lang="fr-FR" baseline="0" dirty="0" err="1" smtClean="0"/>
              <a:t>strategy</a:t>
            </a:r>
            <a:endParaRPr lang="fr-FR" baseline="0" dirty="0" smtClean="0"/>
          </a:p>
          <a:p>
            <a:pPr marL="0" indent="0" algn="r" rtl="1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054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מצד המשתמש ב-</a:t>
            </a:r>
            <a:r>
              <a:rPr lang="fr-FR" baseline="0" dirty="0" err="1" smtClean="0"/>
              <a:t>framework</a:t>
            </a:r>
            <a:r>
              <a:rPr lang="he-IL" baseline="0" dirty="0" smtClean="0"/>
              <a:t> להסביר איך היוצר מופע של כל מחלקה</a:t>
            </a:r>
            <a:endParaRPr lang="en-GB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ה-</a:t>
            </a:r>
            <a:r>
              <a:rPr lang="fr-FR" baseline="0" dirty="0" err="1" smtClean="0"/>
              <a:t>scheme</a:t>
            </a:r>
            <a:r>
              <a:rPr lang="he-IL" baseline="0" dirty="0" smtClean="0"/>
              <a:t> של הנקודה המרכזית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ה-</a:t>
            </a:r>
            <a:r>
              <a:rPr lang="fr-FR" baseline="0" dirty="0" err="1" smtClean="0"/>
              <a:t>scheme</a:t>
            </a:r>
            <a:r>
              <a:rPr lang="he-IL" baseline="0" dirty="0" smtClean="0"/>
              <a:t> של</a:t>
            </a:r>
            <a:r>
              <a:rPr lang="fr-FR" baseline="0" dirty="0" smtClean="0"/>
              <a:t> </a:t>
            </a:r>
            <a:r>
              <a:rPr lang="he-IL" baseline="0" dirty="0" smtClean="0"/>
              <a:t> </a:t>
            </a:r>
            <a:r>
              <a:rPr lang="fr-FR" baseline="0" dirty="0" err="1" smtClean="0"/>
              <a:t>sommerfeld</a:t>
            </a:r>
            <a:endParaRPr lang="he-IL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תפקיד ה-</a:t>
            </a:r>
            <a:r>
              <a:rPr lang="fr-FR" baseline="0" dirty="0" smtClean="0"/>
              <a:t>matrix </a:t>
            </a:r>
            <a:r>
              <a:rPr lang="fr-FR" baseline="0" dirty="0" err="1" smtClean="0"/>
              <a:t>builder</a:t>
            </a:r>
            <a:endParaRPr lang="he-IL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תפקיד </a:t>
            </a:r>
            <a:r>
              <a:rPr lang="fr-FR" baseline="0" dirty="0" err="1" smtClean="0"/>
              <a:t>dirichlet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builder</a:t>
            </a:r>
            <a:r>
              <a:rPr lang="he-IL" baseline="0" dirty="0" smtClean="0"/>
              <a:t> 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תפקיד ה-</a:t>
            </a:r>
            <a:r>
              <a:rPr lang="fr-FR" baseline="0" dirty="0" err="1" smtClean="0"/>
              <a:t>solver</a:t>
            </a:r>
            <a:r>
              <a:rPr lang="he-IL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15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62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989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קודם כל יש העדר של עבודה ב-</a:t>
            </a:r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endParaRPr lang="he-IL" dirty="0" smtClean="0"/>
          </a:p>
          <a:p>
            <a:pPr marL="171450" indent="-171450" algn="r" rtl="1">
              <a:buFontTx/>
              <a:buChar char="-"/>
            </a:pPr>
            <a:r>
              <a:rPr lang="he-IL" dirty="0" smtClean="0"/>
              <a:t>גם העדר</a:t>
            </a:r>
            <a:r>
              <a:rPr lang="he-IL" baseline="0" dirty="0" smtClean="0"/>
              <a:t> של עבודה ב-</a:t>
            </a:r>
            <a:r>
              <a:rPr lang="fr-FR" baseline="0" dirty="0" err="1" smtClean="0"/>
              <a:t>fast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marching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, transport </a:t>
            </a:r>
            <a:r>
              <a:rPr lang="fr-FR" baseline="0" dirty="0" err="1" smtClean="0"/>
              <a:t>equation</a:t>
            </a:r>
            <a:r>
              <a:rPr lang="fr-FR" baseline="0" dirty="0" smtClean="0"/>
              <a:t> and Eikonal </a:t>
            </a:r>
            <a:r>
              <a:rPr lang="fr-FR" baseline="0" dirty="0" err="1" smtClean="0"/>
              <a:t>equation</a:t>
            </a:r>
            <a:endParaRPr lang="fr-FR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לא הצלחתי לגמרי לשחזר תוצאות מהספרות אבל התוצאות הראשונון על הדיוק מראות שיש דיוק המבוקש ב-</a:t>
            </a:r>
            <a:r>
              <a:rPr lang="fr-FR" baseline="0" dirty="0" err="1" smtClean="0"/>
              <a:t>scheme</a:t>
            </a:r>
            <a:endParaRPr lang="he-IL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למדתי הפרשיים סופיים ויש לי דוגמות שמראות שהבנתי את השיטה בצורה כללית ומיוחד על הבעייה האליפטי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פיתרון של משוות </a:t>
            </a:r>
            <a:r>
              <a:rPr lang="fr-FR" baseline="0" dirty="0" smtClean="0"/>
              <a:t>Helmholtz</a:t>
            </a:r>
            <a:r>
              <a:rPr lang="he-IL" baseline="0" dirty="0" smtClean="0"/>
              <a:t> עוד לא לגמרי מוכן יש בעיות קטנות עם תנאי גבול, אנחנו רוצים להכניס פונקציה במקום ה-</a:t>
            </a:r>
            <a:r>
              <a:rPr lang="fr-FR" baseline="0" dirty="0" smtClean="0"/>
              <a:t>k</a:t>
            </a:r>
            <a:r>
              <a:rPr lang="he-IL" baseline="0" dirty="0" smtClean="0"/>
              <a:t> הקבוע</a:t>
            </a:r>
          </a:p>
          <a:p>
            <a:pPr marL="171450" indent="-171450" algn="r" rtl="1">
              <a:buFontTx/>
              <a:buChar char="-"/>
            </a:pPr>
            <a:r>
              <a:rPr lang="he-IL" baseline="0" smtClean="0"/>
              <a:t>כתוצאה מזה יש עוד כמה מחלקות בכלי ליצור לעשות הדמייות או לשלב הדמייות ביחד כדי להגיע לתוצאה יותר מורכב למשל כמו הקבוע של השגיאה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58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2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רזולוציה</a:t>
            </a:r>
            <a:r>
              <a:rPr lang="he-IL" baseline="0" dirty="0" smtClean="0"/>
              <a:t> גבוהה מתקבלת בתדרים גבוהים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עומק הכנסה בריקמות עם תדרים נמוכים</a:t>
            </a:r>
            <a:endParaRPr lang="fr-FR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יש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 off</a:t>
            </a:r>
            <a:r>
              <a:rPr lang="he-IL" baseline="0" dirty="0" smtClean="0"/>
              <a:t> כי ככל שרוצים להיכנס יותר לעומק מאבדים רזולוציה</a:t>
            </a:r>
          </a:p>
          <a:p>
            <a:pPr marL="171450" indent="-171450" algn="r" rtl="1">
              <a:buFontTx/>
              <a:buChar char="-"/>
            </a:pPr>
            <a:r>
              <a:rPr lang="he-IL" dirty="0" smtClean="0"/>
              <a:t>עבור</a:t>
            </a:r>
            <a:r>
              <a:rPr lang="he-IL" baseline="0" dirty="0" smtClean="0"/>
              <a:t> מהירות גל הקול מסוים אפשר להבדיל בין ריקמות שפירות וסרתניות כי יש להם אטנואציה שונה אז יש יתרון רפואי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הגדלים האלו לזמינות באולטרסאונד אבל בטומוגרפיה אפשר לקבל אותם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9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רק צריך</a:t>
            </a:r>
            <a:r>
              <a:rPr lang="he-IL" baseline="0" dirty="0" smtClean="0"/>
              <a:t> להסביר פה את הגדלים שמתערבים במשווה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17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גם להסביר פה שמוסיפים בעיקר מונחים</a:t>
            </a:r>
            <a:r>
              <a:rPr lang="he-IL" baseline="0" dirty="0" smtClean="0"/>
              <a:t> שגורמים למשווה להיות דיפרנציאלית חלקית</a:t>
            </a:r>
          </a:p>
          <a:p>
            <a:pPr algn="r" rtl="1"/>
            <a:r>
              <a:rPr lang="he-IL" baseline="0" dirty="0" smtClean="0"/>
              <a:t>מהם כל הגדלים שמתערבים במשווה</a:t>
            </a:r>
          </a:p>
          <a:p>
            <a:pPr algn="r" rtl="1"/>
            <a:r>
              <a:rPr lang="he-IL" baseline="0" dirty="0" smtClean="0"/>
              <a:t>להסביר שבלי אטנואציה חוזרים למקרה "פשוט" של משוואת הגל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73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משנים את התחום או</a:t>
            </a:r>
            <a:r>
              <a:rPr lang="he-IL" baseline="0" dirty="0" smtClean="0"/>
              <a:t> המרחב בתוכו נציג את המשוואה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התמרת פורייה בא עם הטבות ובין היתר להתמיר את המונחים בדיפרנציאליים חלקיים לכפל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עבור תדר מסוים הבעיה ניח.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499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 smtClean="0"/>
              <a:t>מפעילים את התמרת</a:t>
            </a:r>
            <a:r>
              <a:rPr lang="he-IL" baseline="0" dirty="0" smtClean="0"/>
              <a:t> הפורייה על המשווה הקודמת ומקבלים משוואת </a:t>
            </a:r>
            <a:r>
              <a:rPr lang="fr-FR" baseline="0" dirty="0" smtClean="0"/>
              <a:t>Helmholtz</a:t>
            </a:r>
            <a:endParaRPr lang="he-IL" baseline="0" dirty="0" smtClean="0"/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להסביר שכתוצאת מההתמרה עכשיו יש כפל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הלפלסיאן לא משתנה (כי הוא היה תלוי במשתנים של המרחב)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 smtClean="0"/>
              <a:t>עוד הפעם עבור אטנואציה אפס חוזרים לשמוות </a:t>
            </a:r>
            <a:r>
              <a:rPr lang="fr-FR" baseline="0" dirty="0" smtClean="0"/>
              <a:t>Helmholtz</a:t>
            </a:r>
            <a:r>
              <a:rPr lang="he-IL" baseline="0" dirty="0" smtClean="0"/>
              <a:t> הסטנדרתי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0AC04-1515-4CCC-874B-58E1BB358F6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523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3D2B-B590-403E-A4EA-3F367B9C43FA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1366-F2BA-4752-AC4B-C123CEA06E5F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33A-F06D-4E02-B1FC-22A1BF5A7771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E9AE-62DE-4BF9-9446-C929C5EAC150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7822-DBA1-49D2-81E3-C1E495581AE3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47D5E-C045-4AB5-96BC-482D19658FFA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8104-3225-43C8-8C05-C4902A541D4D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CFB5-B730-43A3-9301-9F4BF420FA05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9D77-7D16-4803-B9FE-D7BA8663016A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9E16-F82A-4B08-AD49-043FA0A49263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4404-F509-4173-BD88-BBCCE4B4E6E1}" type="datetime1">
              <a:rPr lang="en-GB" smtClean="0"/>
              <a:t>25/06/2015</a:t>
            </a:fld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87D1D67-DB58-4C64-BECB-0F75E853EAB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73C629A-776C-4363-9893-29EECF1E87ED}" type="datetime1">
              <a:rPr lang="en-GB" smtClean="0"/>
              <a:t>25/06/2015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1.png"/><Relationship Id="rId4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4.png"/><Relationship Id="rId5" Type="http://schemas.openxmlformats.org/officeDocument/2006/relationships/image" Target="../media/image570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543800" cy="2593975"/>
          </a:xfrm>
        </p:spPr>
        <p:txBody>
          <a:bodyPr/>
          <a:lstStyle/>
          <a:p>
            <a:r>
              <a:rPr lang="en-GB" sz="4400" dirty="0">
                <a:solidFill>
                  <a:srgbClr val="002060"/>
                </a:solidFill>
              </a:rPr>
              <a:t>Frequency-dependent attenuation in fractional</a:t>
            </a:r>
            <a:br>
              <a:rPr lang="en-GB" sz="4400" dirty="0">
                <a:solidFill>
                  <a:srgbClr val="002060"/>
                </a:solidFill>
              </a:rPr>
            </a:br>
            <a:r>
              <a:rPr lang="en-GB" sz="4400" dirty="0">
                <a:solidFill>
                  <a:srgbClr val="002060"/>
                </a:solidFill>
              </a:rPr>
              <a:t>Helmholtz wave equations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Progress Report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By: Samuel </a:t>
            </a:r>
            <a:r>
              <a:rPr lang="en-US" sz="1600" dirty="0" err="1" smtClean="0">
                <a:solidFill>
                  <a:srgbClr val="002060"/>
                </a:solidFill>
              </a:rPr>
              <a:t>Rouah-Sayag</a:t>
            </a:r>
            <a:endParaRPr lang="en-US" sz="1600" dirty="0" smtClean="0">
              <a:solidFill>
                <a:srgbClr val="002060"/>
              </a:solidFill>
            </a:endParaRPr>
          </a:p>
          <a:p>
            <a:r>
              <a:rPr lang="en-US" sz="1600" dirty="0" smtClean="0">
                <a:solidFill>
                  <a:srgbClr val="002060"/>
                </a:solidFill>
              </a:rPr>
              <a:t>Advisor: Prof. Michael Berman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</a:t>
            </a:fld>
            <a:endParaRPr lang="en-GB" dirty="0"/>
          </a:p>
        </p:txBody>
      </p:sp>
      <p:pic>
        <p:nvPicPr>
          <p:cNvPr id="1026" name="Picture 2" descr="D:\Dropbox\Samuel\advancement\title illustration\surfac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919"/>
            <a:ext cx="6718870" cy="50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Helmholtz equation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smtClean="0">
                <a:solidFill>
                  <a:srgbClr val="002060"/>
                </a:solidFill>
              </a:rPr>
              <a:t>revisited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620000" cy="1324744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>
                    <a:solidFill>
                      <a:srgbClr val="002060"/>
                    </a:solidFill>
                  </a:rPr>
                  <a:t>Postulate a solution of the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GB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GB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sSup>
                      <m:sSup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b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</m:d>
                      </m:sup>
                    </m:sSup>
                  </m:oMath>
                </a14:m>
                <a:endParaRPr lang="en-GB" dirty="0" smtClean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is the </a:t>
                </a:r>
                <a:r>
                  <a:rPr lang="en-GB" i="1" dirty="0" smtClean="0">
                    <a:solidFill>
                      <a:srgbClr val="002060"/>
                    </a:solidFill>
                  </a:rPr>
                  <a:t>amplitude,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GB" i="1" dirty="0">
                    <a:solidFill>
                      <a:srgbClr val="002060"/>
                    </a:solidFill>
                  </a:rPr>
                  <a:t> </a:t>
                </a:r>
                <a:r>
                  <a:rPr lang="en-GB" dirty="0">
                    <a:solidFill>
                      <a:srgbClr val="002060"/>
                    </a:solidFill>
                  </a:rPr>
                  <a:t>is the </a:t>
                </a:r>
                <a:r>
                  <a:rPr lang="en-GB" i="1" dirty="0">
                    <a:solidFill>
                      <a:srgbClr val="002060"/>
                    </a:solidFill>
                  </a:rPr>
                  <a:t>travel time</a:t>
                </a:r>
                <a:endParaRPr lang="en-GB" i="1" dirty="0" smtClean="0">
                  <a:solidFill>
                    <a:srgbClr val="002060"/>
                  </a:solidFill>
                </a:endParaRPr>
              </a:p>
              <a:p>
                <a:r>
                  <a:rPr lang="en-GB" dirty="0" smtClean="0">
                    <a:solidFill>
                      <a:srgbClr val="002060"/>
                    </a:solidFill>
                  </a:rPr>
                  <a:t>Develop</a:t>
                </a:r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:r>
                  <a:rPr lang="en-GB" dirty="0" smtClean="0">
                    <a:solidFill>
                      <a:srgbClr val="002060"/>
                    </a:solidFill>
                  </a:rPr>
                  <a:t>and obtain the two </a:t>
                </a:r>
                <a:r>
                  <a:rPr lang="en-GB" dirty="0">
                    <a:solidFill>
                      <a:srgbClr val="002060"/>
                    </a:solidFill>
                  </a:rPr>
                  <a:t>way coupled </a:t>
                </a:r>
                <a:r>
                  <a:rPr lang="en-GB" dirty="0" smtClean="0">
                    <a:solidFill>
                      <a:srgbClr val="002060"/>
                    </a:solidFill>
                  </a:rPr>
                  <a:t>equations:</a:t>
                </a:r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620000" cy="1324744"/>
              </a:xfrm>
              <a:blipFill rotWithShape="1">
                <a:blip r:embed="rId3"/>
                <a:stretch>
                  <a:fillRect t="-922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4905" y="2918338"/>
                <a:ext cx="6368345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∙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05" y="2918338"/>
                <a:ext cx="6368345" cy="6481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9898" y="3717032"/>
                <a:ext cx="6514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GB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>
                          <a:solidFill>
                            <a:srgbClr val="002060"/>
                          </a:solidFill>
                          <a:latin typeface="Cambria Math"/>
                        </a:rPr>
                        <m:t>+2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>
                          <a:solidFill>
                            <a:srgbClr val="002060"/>
                          </a:solidFill>
                          <a:latin typeface="Cambria Math"/>
                        </a:rPr>
                        <m:t>∙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𝐼𝑚</m:t>
                      </m:r>
                      <m:r>
                        <a:rPr lang="en-GB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GB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8" y="3717032"/>
                <a:ext cx="65149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510494" y="6021288"/>
            <a:ext cx="7620000" cy="73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rgbClr val="FF0000"/>
                </a:solidFill>
              </a:rPr>
              <a:t>High frequency </a:t>
            </a:r>
            <a:r>
              <a:rPr lang="en-GB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GB" sz="1800" dirty="0" smtClean="0">
                <a:solidFill>
                  <a:srgbClr val="FF0000"/>
                </a:solidFill>
              </a:rPr>
              <a:t> </a:t>
            </a:r>
            <a:r>
              <a:rPr lang="en-GB" sz="1800" i="1" dirty="0" smtClean="0">
                <a:solidFill>
                  <a:srgbClr val="FF0000"/>
                </a:solidFill>
              </a:rPr>
              <a:t>highly</a:t>
            </a:r>
            <a:r>
              <a:rPr lang="en-GB" sz="1800" dirty="0" smtClean="0">
                <a:solidFill>
                  <a:srgbClr val="FF0000"/>
                </a:solidFill>
              </a:rPr>
              <a:t> oscillating system, the ray approximation</a:t>
            </a:r>
          </a:p>
          <a:p>
            <a:r>
              <a:rPr lang="en-GB" sz="1800" i="1" dirty="0" smtClean="0">
                <a:solidFill>
                  <a:srgbClr val="002060"/>
                </a:solidFill>
              </a:rPr>
              <a:t>low to medium frequency </a:t>
            </a:r>
            <a:r>
              <a:rPr lang="en-GB" sz="1800" i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 full wave description</a:t>
            </a:r>
            <a:endParaRPr lang="en-GB" sz="1800" dirty="0">
              <a:solidFill>
                <a:srgbClr val="002060"/>
              </a:solidFill>
            </a:endParaRPr>
          </a:p>
        </p:txBody>
      </p:sp>
      <p:pic>
        <p:nvPicPr>
          <p:cNvPr id="7" name="Picture 4" descr="D:\Dropbox\Samuel\advancement\1-background\1-principle-of-technics\Ultrasound_range_diagra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37112"/>
            <a:ext cx="49053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7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Highly </a:t>
            </a:r>
            <a:r>
              <a:rPr lang="en-GB" dirty="0">
                <a:solidFill>
                  <a:srgbClr val="002060"/>
                </a:solidFill>
              </a:rPr>
              <a:t>oscillating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556792"/>
                <a:ext cx="7848872" cy="4896544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 smtClean="0">
                    <a:solidFill>
                      <a:srgbClr val="002060"/>
                    </a:solidFill>
                  </a:rPr>
                  <a:t>Approx.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i="1" strike="sngStrike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𝛻</m:t>
                            </m:r>
                          </m:e>
                          <m:sup>
                            <m: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b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GB" sz="3200" i="1" strike="sngStrike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200" dirty="0" smtClean="0">
                    <a:solidFill>
                      <a:srgbClr val="002060"/>
                    </a:solidFill>
                  </a:rPr>
                  <a:t> at high-frequency (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02060"/>
                        </a:solidFill>
                        <a:latin typeface="Cambria Math"/>
                      </a:rPr>
                      <m:t>𝜔</m:t>
                    </m:r>
                  </m:oMath>
                </a14:m>
                <a:r>
                  <a:rPr lang="en-GB" sz="3200" dirty="0" smtClean="0">
                    <a:solidFill>
                      <a:srgbClr val="002060"/>
                    </a:solidFill>
                  </a:rPr>
                  <a:t> is large)</a:t>
                </a:r>
              </a:p>
              <a:p>
                <a:pPr>
                  <a:buFont typeface="Symbol"/>
                  <a:buChar char="Þ"/>
                </a:pPr>
                <a:r>
                  <a:rPr lang="en-GB" sz="3200" dirty="0" smtClean="0">
                    <a:solidFill>
                      <a:srgbClr val="002060"/>
                    </a:solidFill>
                  </a:rPr>
                  <a:t>one way coupled equations:</a:t>
                </a:r>
                <a:br>
                  <a:rPr lang="en-GB" sz="3200" dirty="0" smtClean="0">
                    <a:solidFill>
                      <a:srgbClr val="002060"/>
                    </a:solidFill>
                  </a:rPr>
                </a:br>
                <a:endParaRPr lang="en-GB" sz="16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800" b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8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GB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2800" i="1">
                        <a:solidFill>
                          <a:srgbClr val="002060"/>
                        </a:solidFill>
                        <a:latin typeface="Cambria Math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800" b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800" b="1" i="1" dirty="0" smtClean="0">
                    <a:solidFill>
                      <a:srgbClr val="002060"/>
                    </a:solidFill>
                    <a:latin typeface="Cambria Math"/>
                  </a:rPr>
                  <a:t>  </a:t>
                </a:r>
                <a:r>
                  <a:rPr lang="en-GB" sz="2800" b="1" dirty="0" smtClean="0">
                    <a:solidFill>
                      <a:srgbClr val="002060"/>
                    </a:solidFill>
                    <a:latin typeface="Cambria Math"/>
                  </a:rPr>
                  <a:t>(</a:t>
                </a:r>
                <a:r>
                  <a:rPr lang="en-GB" sz="2800" b="1" dirty="0" err="1" smtClean="0">
                    <a:solidFill>
                      <a:srgbClr val="002060"/>
                    </a:solidFill>
                    <a:latin typeface="Cambria Math"/>
                  </a:rPr>
                  <a:t>Eikonal</a:t>
                </a:r>
                <a:r>
                  <a:rPr lang="en-GB" sz="2800" b="1" dirty="0" smtClean="0">
                    <a:solidFill>
                      <a:srgbClr val="002060"/>
                    </a:solidFill>
                    <a:latin typeface="Cambria Math"/>
                  </a:rPr>
                  <a:t>)</a:t>
                </a:r>
                <a:endParaRPr lang="en-GB" sz="2800" b="1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9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</m:oMath>
                  </m:oMathPara>
                </a14:m>
                <a:endParaRPr lang="en-GB" sz="2900" b="0" i="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14:m>
                  <m:oMath xmlns:m="http://schemas.openxmlformats.org/officeDocument/2006/math">
                    <m:r>
                      <a:rPr lang="en-GB" sz="280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r>
                      <a:rPr lang="en-GB" sz="2800" i="1">
                        <a:solidFill>
                          <a:srgbClr val="002060"/>
                        </a:solidFill>
                        <a:latin typeface="Cambria Math"/>
                      </a:rPr>
                      <m:t>𝛻</m:t>
                    </m:r>
                    <m:sSub>
                      <m:sSub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8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GB" sz="2800">
                        <a:solidFill>
                          <a:srgbClr val="002060"/>
                        </a:solidFill>
                        <a:latin typeface="Cambria Math"/>
                      </a:rPr>
                      <m:t>∙</m:t>
                    </m:r>
                    <m:r>
                      <a:rPr lang="en-GB" sz="2800" i="1">
                        <a:solidFill>
                          <a:srgbClr val="002060"/>
                        </a:solidFill>
                        <a:latin typeface="Cambria Math"/>
                      </a:rPr>
                      <m:t>𝛻</m:t>
                    </m:r>
                    <m:sSub>
                      <m:sSub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8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GB" sz="280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8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𝐼𝑚</m:t>
                        </m:r>
                        <m:r>
                          <a:rPr lang="en-GB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GB" sz="2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800" b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  <m:r>
                                  <a:rPr lang="en-GB" sz="2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𝛻</m:t>
                            </m:r>
                          </m:e>
                          <m:sup>
                            <m:r>
                              <a:rPr lang="en-GB" sz="2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800" b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GB" sz="280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28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GB" sz="2800" dirty="0" smtClean="0">
                    <a:solidFill>
                      <a:srgbClr val="002060"/>
                    </a:solidFill>
                  </a:rPr>
                  <a:t>   </a:t>
                </a:r>
              </a:p>
              <a:p>
                <a:pPr marL="411480" lvl="1" indent="0">
                  <a:buNone/>
                </a:pPr>
                <a:r>
                  <a:rPr lang="en-GB" sz="2900" b="1" dirty="0" smtClean="0">
                    <a:solidFill>
                      <a:srgbClr val="002060"/>
                    </a:solidFill>
                    <a:latin typeface="Cambria Math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900" b="1">
                        <a:solidFill>
                          <a:srgbClr val="002060"/>
                        </a:solidFill>
                        <a:latin typeface="Cambria Math"/>
                      </a:rPr>
                      <m:t>Stationary</m:t>
                    </m:r>
                    <m:r>
                      <m:rPr>
                        <m:nor/>
                      </m:rPr>
                      <a:rPr lang="en-GB" sz="2900" b="1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GB" sz="2900" b="1">
                        <a:solidFill>
                          <a:srgbClr val="002060"/>
                        </a:solidFill>
                        <a:latin typeface="Cambria Math"/>
                      </a:rPr>
                      <m:t>Transport</m:t>
                    </m:r>
                    <m:r>
                      <m:rPr>
                        <m:nor/>
                      </m:rPr>
                      <a:rPr lang="en-GB" sz="2900" b="1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GB" sz="2900" b="1">
                        <a:solidFill>
                          <a:srgbClr val="002060"/>
                        </a:solidFill>
                        <a:latin typeface="Cambria Math"/>
                      </a:rPr>
                      <m:t>Equation</m:t>
                    </m:r>
                  </m:oMath>
                </a14:m>
                <a:r>
                  <a:rPr lang="en-GB" sz="2900" b="1" dirty="0">
                    <a:solidFill>
                      <a:srgbClr val="002060"/>
                    </a:solidFill>
                    <a:latin typeface="Cambria Math"/>
                  </a:rPr>
                  <a:t>)</a:t>
                </a:r>
              </a:p>
              <a:p>
                <a:endParaRPr lang="en-GB" sz="2400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556792"/>
                <a:ext cx="7848872" cy="4896544"/>
              </a:xfrm>
              <a:blipFill rotWithShape="1">
                <a:blip r:embed="rId3"/>
                <a:stretch>
                  <a:fillRect l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75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Low</a:t>
            </a:r>
            <a:r>
              <a:rPr lang="en-GB" i="1" dirty="0" smtClean="0">
                <a:solidFill>
                  <a:srgbClr val="002060"/>
                </a:solidFill>
              </a:rPr>
              <a:t> </a:t>
            </a:r>
            <a:r>
              <a:rPr lang="en-GB" dirty="0">
                <a:solidFill>
                  <a:srgbClr val="002060"/>
                </a:solidFill>
              </a:rPr>
              <a:t>to </a:t>
            </a:r>
            <a:r>
              <a:rPr lang="en-GB" dirty="0" smtClean="0">
                <a:solidFill>
                  <a:srgbClr val="002060"/>
                </a:solidFill>
              </a:rPr>
              <a:t>medium oscillating </a:t>
            </a:r>
            <a:r>
              <a:rPr lang="en-GB" dirty="0">
                <a:solidFill>
                  <a:srgbClr val="002060"/>
                </a:solidFill>
              </a:rPr>
              <a:t>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8964488" cy="48006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∙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8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8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8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28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2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∙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𝛻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𝐼𝑚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8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sz="3200" dirty="0" smtClean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</a:t>
                </a:r>
                <a:endParaRPr lang="en-GB" sz="32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/>
                        </a:rPr>
                        <m:t>= </m:t>
                      </m:r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/>
                        </a:rPr>
                        <m:t>,     </m:t>
                      </m:r>
                      <m:r>
                        <a:rPr lang="en-US" sz="3200" b="1">
                          <a:solidFill>
                            <a:srgbClr val="00206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GB" sz="32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3200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8964488" cy="4800600"/>
              </a:xfrm>
              <a:blipFill rotWithShape="1"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8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rgbClr val="002060"/>
                </a:solidFill>
              </a:rPr>
              <a:t>Boundary Value Closed Problem</a:t>
            </a:r>
            <a:endParaRPr lang="en-GB" sz="4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2" y="1536192"/>
                <a:ext cx="6120680" cy="520517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sz="3600" dirty="0" smtClean="0">
                    <a:solidFill>
                      <a:srgbClr val="002060"/>
                    </a:solidFill>
                  </a:rPr>
                  <a:t>Dirichlet</a:t>
                </a:r>
                <a:endParaRPr lang="en-GB" dirty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14:m>
                  <m:oMath xmlns:m="http://schemas.openxmlformats.org/officeDocument/2006/math">
                    <m:r>
                      <a:rPr lang="fr-FR" sz="3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3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3400" b="1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sz="34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3400" b="0" i="1" smtClean="0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  <m:r>
                      <a:rPr lang="en-US" sz="3400" b="0" i="1" smtClean="0">
                        <a:solidFill>
                          <a:srgbClr val="002060"/>
                        </a:solidFill>
                        <a:latin typeface="Cambria Math"/>
                      </a:rPr>
                      <m:t>;    </m:t>
                    </m:r>
                  </m:oMath>
                </a14:m>
                <a:r>
                  <a:rPr lang="en-GB" sz="34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3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fr-FR" sz="3400" b="1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400" b="1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endParaRPr lang="en-GB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dirty="0" smtClean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3600" dirty="0" smtClean="0">
                    <a:solidFill>
                      <a:srgbClr val="002060"/>
                    </a:solidFill>
                  </a:rPr>
                  <a:t>Neumann</a:t>
                </a:r>
                <a:endParaRPr lang="en-GB" sz="3600" dirty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fr-FR" sz="3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fr-FR" sz="3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fr-FR" sz="3400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fr-FR" sz="3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sz="3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34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n</m:t>
                          </m:r>
                        </m:den>
                      </m:f>
                      <m:r>
                        <a:rPr lang="fr-FR" sz="34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3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sz="3400" i="1">
                          <a:solidFill>
                            <a:srgbClr val="002060"/>
                          </a:solidFill>
                          <a:latin typeface="Cambria Math"/>
                        </a:rPr>
                        <m:t>;    </m:t>
                      </m:r>
                      <m:r>
                        <m:rPr>
                          <m:nor/>
                        </m:rPr>
                        <a:rPr lang="en-GB" sz="34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a:rPr lang="fr-FR" sz="3400" b="1">
                          <a:solidFill>
                            <a:srgbClr val="002060"/>
                          </a:solidFill>
                          <a:latin typeface="Cambria Math"/>
                        </a:rPr>
                        <m:t>𝐱</m:t>
                      </m:r>
                      <m:r>
                        <a:rPr lang="fr-FR" sz="3400" b="1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3400" b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𝚪</m:t>
                      </m:r>
                    </m:oMath>
                  </m:oMathPara>
                </a14:m>
                <a:endParaRPr lang="en-GB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dirty="0" smtClean="0">
                  <a:solidFill>
                    <a:srgbClr val="002060"/>
                  </a:solidFill>
                </a:endParaRPr>
              </a:p>
              <a:p>
                <a:r>
                  <a:rPr lang="en-GB" sz="4000" dirty="0" smtClean="0">
                    <a:solidFill>
                      <a:srgbClr val="002060"/>
                    </a:solidFill>
                  </a:rPr>
                  <a:t>Cauchy</a:t>
                </a:r>
              </a:p>
              <a:p>
                <a:pPr marL="411480" lvl="1" indent="0">
                  <a:buNone/>
                </a:pPr>
                <a14:m>
                  <m:oMath xmlns:m="http://schemas.openxmlformats.org/officeDocument/2006/math">
                    <m:r>
                      <a:rPr lang="fr-FR" sz="34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3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sz="34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3400" i="1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  <m:r>
                      <a:rPr lang="fr-FR" sz="34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fr-FR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fr-FR" sz="3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fr-FR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3400">
                            <a:solidFill>
                              <a:srgbClr val="002060"/>
                            </a:solidFill>
                            <a:latin typeface="Cambria Math"/>
                          </a:rPr>
                          <m:t>n</m:t>
                        </m:r>
                      </m:den>
                    </m:f>
                    <m:r>
                      <a:rPr lang="fr-FR" sz="340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34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3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400" i="1">
                        <a:solidFill>
                          <a:srgbClr val="002060"/>
                        </a:solidFill>
                        <a:latin typeface="Cambria Math"/>
                      </a:rPr>
                      <m:t>;</m:t>
                    </m:r>
                    <m:r>
                      <a:rPr lang="en-US" sz="3400" b="1" i="0" smtClean="0">
                        <a:solidFill>
                          <a:srgbClr val="002060"/>
                        </a:solidFill>
                        <a:latin typeface="Cambria Math"/>
                      </a:rPr>
                      <m:t>  </m:t>
                    </m:r>
                    <m:r>
                      <a:rPr lang="fr-FR" sz="3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fr-FR" sz="34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400" b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r>
                  <a:rPr lang="en-GB" sz="3400" dirty="0">
                    <a:solidFill>
                      <a:srgbClr val="002060"/>
                    </a:solidFill>
                  </a:rPr>
                  <a:t> </a:t>
                </a:r>
                <a:endParaRPr lang="en-GB" sz="34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r>
                  <a:rPr lang="en-GB" sz="4000" dirty="0" smtClean="0">
                    <a:solidFill>
                      <a:srgbClr val="002060"/>
                    </a:solidFill>
                  </a:rPr>
                  <a:t>Robin</a:t>
                </a:r>
              </a:p>
              <a:p>
                <a:pPr marL="411480" lvl="1" indent="0">
                  <a:buNone/>
                </a:pPr>
                <a14:m>
                  <m:oMath xmlns:m="http://schemas.openxmlformats.org/officeDocument/2006/math">
                    <m:r>
                      <a:rPr lang="fr-FR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a:rPr lang="fr-FR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3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3600" b="1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fr-FR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𝑏</m:t>
                    </m:r>
                    <m:f>
                      <m:f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sz="3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fr-FR" sz="3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fr-FR" sz="36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fr-FR" sz="3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3600">
                            <a:solidFill>
                              <a:srgbClr val="002060"/>
                            </a:solidFill>
                            <a:latin typeface="Cambria Math"/>
                          </a:rPr>
                          <m:t>n</m:t>
                        </m:r>
                      </m:den>
                    </m:f>
                    <m:r>
                      <a:rPr lang="fr-FR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3600" b="0" i="1" smtClean="0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2060"/>
                        </a:solidFill>
                        <a:latin typeface="Cambria Math"/>
                      </a:rPr>
                      <m:t>;    </m:t>
                    </m:r>
                  </m:oMath>
                </a14:m>
                <a:r>
                  <a:rPr lang="en-GB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36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fr-FR" sz="36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600" b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r>
                  <a:rPr lang="en-GB" sz="3600" dirty="0">
                    <a:solidFill>
                      <a:srgbClr val="002060"/>
                    </a:solidFill>
                  </a:rPr>
                  <a:t> </a:t>
                </a:r>
              </a:p>
              <a:p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2" y="1536192"/>
                <a:ext cx="6120680" cy="5205176"/>
              </a:xfrm>
              <a:blipFill rotWithShape="1">
                <a:blip r:embed="rId3"/>
                <a:stretch>
                  <a:fillRect l="-199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657600" cy="34343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94143" y="2001034"/>
                <a:ext cx="5902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𝚪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143" y="2001034"/>
                <a:ext cx="590225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6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Boundary </a:t>
            </a:r>
            <a:r>
              <a:rPr lang="en-GB" dirty="0">
                <a:solidFill>
                  <a:srgbClr val="002060"/>
                </a:solidFill>
              </a:rPr>
              <a:t>Value </a:t>
            </a:r>
            <a:r>
              <a:rPr lang="en-GB" dirty="0" smtClean="0">
                <a:solidFill>
                  <a:srgbClr val="002060"/>
                </a:solidFill>
              </a:rPr>
              <a:t>Open Problem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2" y="2400288"/>
                <a:ext cx="6120680" cy="38370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3000" dirty="0" smtClean="0">
                    <a:solidFill>
                      <a:srgbClr val="002060"/>
                    </a:solidFill>
                  </a:rPr>
                  <a:t>Source is Dirichlet</a:t>
                </a:r>
                <a:endParaRPr lang="en-GB" sz="3000" dirty="0">
                  <a:solidFill>
                    <a:srgbClr val="002060"/>
                  </a:solidFill>
                </a:endParaRPr>
              </a:p>
              <a:p>
                <a:pPr marL="480060" lvl="2" indent="0"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8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2800" i="1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  <m:r>
                      <a:rPr lang="en-US" sz="4000" i="1">
                        <a:solidFill>
                          <a:srgbClr val="002060"/>
                        </a:solidFill>
                        <a:latin typeface="Cambria Math"/>
                      </a:rPr>
                      <m:t>;    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32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fr-FR" sz="3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r>
                  <a:rPr lang="en-GB" sz="32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GB" sz="2400" dirty="0">
                  <a:solidFill>
                    <a:srgbClr val="002060"/>
                  </a:solidFill>
                </a:endParaRPr>
              </a:p>
              <a:p>
                <a:r>
                  <a:rPr lang="en-GB" sz="3000" dirty="0" smtClean="0">
                    <a:solidFill>
                      <a:srgbClr val="002060"/>
                    </a:solidFill>
                  </a:rPr>
                  <a:t>Sommerfeld</a:t>
                </a:r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marL="480060" lvl="2" indent="0"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fr-FR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fr-FR" sz="28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fr-FR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n</m:t>
                        </m:r>
                      </m:den>
                    </m:f>
                    <m:r>
                      <a:rPr lang="fr-FR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𝑖</m:t>
                    </m:r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𝛽</m:t>
                    </m:r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𝑢</m:t>
                    </m:r>
                    <m:d>
                      <m:dPr>
                        <m:ctrlPr>
                          <a:rPr lang="fr-FR" sz="2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b="1" i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</m:d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4000" i="1">
                        <a:solidFill>
                          <a:srgbClr val="002060"/>
                        </a:solidFill>
                        <a:latin typeface="Cambria Math"/>
                      </a:rPr>
                      <m:t>;  </m:t>
                    </m:r>
                  </m:oMath>
                </a14:m>
                <a:r>
                  <a:rPr lang="en-GB" sz="32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32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fr-FR" sz="3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r>
                  <a:rPr lang="en-GB" sz="32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GB" sz="2400" i="1" dirty="0" smtClean="0">
                  <a:solidFill>
                    <a:srgbClr val="002060"/>
                  </a:solidFill>
                </a:endParaRPr>
              </a:p>
              <a:p>
                <a:r>
                  <a:rPr lang="en-GB" sz="3000" dirty="0" smtClean="0">
                    <a:solidFill>
                      <a:srgbClr val="002060"/>
                    </a:solidFill>
                  </a:rPr>
                  <a:t>Damping technique</a:t>
                </a:r>
              </a:p>
              <a:p>
                <a:pPr marL="480060" lvl="2" indent="0"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𝑖</m:t>
                    </m:r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𝛼𝛽</m:t>
                    </m:r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600" b="1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fr-FR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fr-FR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𝑢</m:t>
                    </m:r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3900" i="1">
                        <a:solidFill>
                          <a:srgbClr val="002060"/>
                        </a:solidFill>
                        <a:latin typeface="Cambria Math"/>
                      </a:rPr>
                      <m:t>;    </m:t>
                    </m:r>
                  </m:oMath>
                </a14:m>
                <a:r>
                  <a:rPr lang="en-GB" sz="32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32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fr-FR" sz="3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r>
                  <a:rPr lang="en-GB" sz="32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114300" indent="0">
                  <a:buNone/>
                </a:pPr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2" y="2400288"/>
                <a:ext cx="6120680" cy="3837024"/>
              </a:xfrm>
              <a:blipFill rotWithShape="1">
                <a:blip r:embed="rId3"/>
                <a:stretch>
                  <a:fillRect t="-3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00" y="1700808"/>
            <a:ext cx="3657600" cy="35621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70207" y="2937138"/>
                <a:ext cx="5902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𝚪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207" y="2937138"/>
                <a:ext cx="590225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5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Project goals: solution for the low and intermediate frequency range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2600" dirty="0" smtClean="0">
                <a:solidFill>
                  <a:srgbClr val="002060"/>
                </a:solidFill>
              </a:rPr>
              <a:t>Solve </a:t>
            </a:r>
            <a:r>
              <a:rPr lang="en-GB" sz="2600" dirty="0">
                <a:solidFill>
                  <a:srgbClr val="002060"/>
                </a:solidFill>
              </a:rPr>
              <a:t>the </a:t>
            </a:r>
            <a:r>
              <a:rPr lang="en-GB" sz="2600" b="1" i="1" dirty="0">
                <a:solidFill>
                  <a:srgbClr val="002060"/>
                </a:solidFill>
              </a:rPr>
              <a:t>forward </a:t>
            </a:r>
            <a:r>
              <a:rPr lang="en-GB" sz="2600" b="1" i="1" dirty="0" smtClean="0">
                <a:solidFill>
                  <a:srgbClr val="002060"/>
                </a:solidFill>
              </a:rPr>
              <a:t>problem</a:t>
            </a:r>
            <a:endParaRPr lang="en-GB" sz="2600" dirty="0">
              <a:solidFill>
                <a:srgbClr val="002060"/>
              </a:solidFill>
            </a:endParaRPr>
          </a:p>
          <a:p>
            <a:endParaRPr lang="en-GB" sz="2600" dirty="0" smtClean="0">
              <a:solidFill>
                <a:srgbClr val="002060"/>
              </a:solidFill>
            </a:endParaRPr>
          </a:p>
          <a:p>
            <a:r>
              <a:rPr lang="en-GB" sz="2600" dirty="0" smtClean="0">
                <a:solidFill>
                  <a:srgbClr val="002060"/>
                </a:solidFill>
              </a:rPr>
              <a:t>High frequency hypothesis: ray </a:t>
            </a:r>
            <a:r>
              <a:rPr lang="en-GB" sz="2600" dirty="0">
                <a:solidFill>
                  <a:srgbClr val="002060"/>
                </a:solidFill>
              </a:rPr>
              <a:t>approximation to the wave front </a:t>
            </a:r>
            <a:r>
              <a:rPr lang="en-GB" sz="2600" dirty="0" smtClean="0">
                <a:solidFill>
                  <a:srgbClr val="002060"/>
                </a:solidFill>
              </a:rPr>
              <a:t>propagation</a:t>
            </a:r>
            <a:endParaRPr lang="en-GB" sz="2000" dirty="0">
              <a:solidFill>
                <a:srgbClr val="002060"/>
              </a:solidFill>
            </a:endParaRPr>
          </a:p>
          <a:p>
            <a:endParaRPr lang="en-GB" sz="2600" b="1" dirty="0" smtClean="0">
              <a:solidFill>
                <a:srgbClr val="002060"/>
              </a:solidFill>
            </a:endParaRPr>
          </a:p>
          <a:p>
            <a:r>
              <a:rPr lang="en-GB" sz="2600" b="1" dirty="0" smtClean="0">
                <a:solidFill>
                  <a:srgbClr val="002060"/>
                </a:solidFill>
              </a:rPr>
              <a:t>The </a:t>
            </a:r>
            <a:r>
              <a:rPr lang="en-GB" sz="2600" b="1" dirty="0">
                <a:solidFill>
                  <a:srgbClr val="002060"/>
                </a:solidFill>
              </a:rPr>
              <a:t>ultimate </a:t>
            </a:r>
            <a:r>
              <a:rPr lang="en-GB" sz="2600" b="1" dirty="0" smtClean="0">
                <a:solidFill>
                  <a:srgbClr val="002060"/>
                </a:solidFill>
              </a:rPr>
              <a:t>goal </a:t>
            </a:r>
            <a:r>
              <a:rPr lang="en-GB" sz="2600" b="1" dirty="0">
                <a:solidFill>
                  <a:srgbClr val="002060"/>
                </a:solidFill>
              </a:rPr>
              <a:t>of the project is the solution of the full-wave Helmholtz </a:t>
            </a:r>
            <a:r>
              <a:rPr lang="en-GB" sz="2600" b="1" dirty="0" smtClean="0">
                <a:solidFill>
                  <a:srgbClr val="002060"/>
                </a:solidFill>
              </a:rPr>
              <a:t>equation</a:t>
            </a:r>
            <a:endParaRPr lang="en-GB" sz="2600" b="1" dirty="0">
              <a:solidFill>
                <a:srgbClr val="002060"/>
              </a:solidFill>
            </a:endParaRPr>
          </a:p>
          <a:p>
            <a:endParaRPr lang="en-GB" sz="2600" dirty="0" smtClean="0">
              <a:solidFill>
                <a:srgbClr val="002060"/>
              </a:solidFill>
            </a:endParaRPr>
          </a:p>
          <a:p>
            <a:r>
              <a:rPr lang="en-GB" sz="2600" dirty="0" smtClean="0">
                <a:solidFill>
                  <a:srgbClr val="002060"/>
                </a:solidFill>
              </a:rPr>
              <a:t>Build </a:t>
            </a:r>
            <a:r>
              <a:rPr lang="en-GB" sz="2600" dirty="0">
                <a:solidFill>
                  <a:srgbClr val="002060"/>
                </a:solidFill>
              </a:rPr>
              <a:t>a </a:t>
            </a:r>
            <a:r>
              <a:rPr lang="en-GB" sz="2600" dirty="0" smtClean="0">
                <a:solidFill>
                  <a:srgbClr val="002060"/>
                </a:solidFill>
              </a:rPr>
              <a:t>tool</a:t>
            </a:r>
          </a:p>
          <a:p>
            <a:endParaRPr lang="en-GB" sz="2600" dirty="0">
              <a:solidFill>
                <a:srgbClr val="002060"/>
              </a:solidFill>
            </a:endParaRPr>
          </a:p>
          <a:p>
            <a:r>
              <a:rPr lang="en-GB" sz="2600" dirty="0">
                <a:solidFill>
                  <a:srgbClr val="002060"/>
                </a:solidFill>
              </a:rPr>
              <a:t>Conduct numerical simulations </a:t>
            </a:r>
            <a:r>
              <a:rPr lang="en-GB" sz="2600" dirty="0" smtClean="0">
                <a:solidFill>
                  <a:srgbClr val="002060"/>
                </a:solidFill>
              </a:rPr>
              <a:t>to evaluate the results</a:t>
            </a:r>
            <a:endParaRPr lang="en-GB" sz="2600" dirty="0">
              <a:solidFill>
                <a:srgbClr val="002060"/>
              </a:solidFill>
            </a:endParaRPr>
          </a:p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3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286000"/>
            <a:ext cx="76200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Available methods and the chosen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16</a:t>
            </a:fld>
            <a:endParaRPr lang="en-GB" dirty="0"/>
          </a:p>
        </p:txBody>
      </p:sp>
      <p:pic>
        <p:nvPicPr>
          <p:cNvPr id="6148" name="Picture 4" descr="D:\Dropbox\Samuel\advancement\title illustration\pah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085111"/>
            <a:ext cx="5040560" cy="33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6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002060"/>
                </a:solidFill>
              </a:rPr>
              <a:t>Finite </a:t>
            </a:r>
            <a:r>
              <a:rPr lang="en-GB" sz="4000" dirty="0" smtClean="0">
                <a:solidFill>
                  <a:srgbClr val="002060"/>
                </a:solidFill>
              </a:rPr>
              <a:t>Differences Method (FDM)</a:t>
            </a:r>
            <a:endParaRPr lang="en-GB" sz="4000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GB" sz="3600" dirty="0" smtClean="0">
                <a:solidFill>
                  <a:srgbClr val="002060"/>
                </a:solidFill>
              </a:rPr>
              <a:t>We seek an </a:t>
            </a:r>
            <a:r>
              <a:rPr lang="en-GB" sz="3600" i="1" dirty="0" smtClean="0">
                <a:solidFill>
                  <a:srgbClr val="002060"/>
                </a:solidFill>
              </a:rPr>
              <a:t>approximation</a:t>
            </a:r>
            <a:r>
              <a:rPr lang="en-GB" sz="3600" dirty="0" smtClean="0">
                <a:solidFill>
                  <a:srgbClr val="002060"/>
                </a:solidFill>
              </a:rPr>
              <a:t> of </a:t>
            </a:r>
            <a:r>
              <a:rPr lang="en-GB" sz="3600" dirty="0" smtClean="0">
                <a:solidFill>
                  <a:srgbClr val="002060"/>
                </a:solidFill>
              </a:rPr>
              <a:t> the equation by </a:t>
            </a:r>
            <a:r>
              <a:rPr lang="en-GB" sz="3600" dirty="0" smtClean="0">
                <a:solidFill>
                  <a:srgbClr val="002060"/>
                </a:solidFill>
              </a:rPr>
              <a:t>“</a:t>
            </a:r>
            <a:r>
              <a:rPr lang="en-GB" sz="3600" i="1" dirty="0" smtClean="0">
                <a:solidFill>
                  <a:srgbClr val="002060"/>
                </a:solidFill>
              </a:rPr>
              <a:t>replacing the derivatives in the differential equation by finite difference approximation</a:t>
            </a:r>
            <a:r>
              <a:rPr lang="en-GB" sz="3600" dirty="0" smtClean="0">
                <a:solidFill>
                  <a:srgbClr val="002060"/>
                </a:solidFill>
              </a:rPr>
              <a:t>” (</a:t>
            </a:r>
            <a:r>
              <a:rPr lang="en-GB" sz="3600" dirty="0" err="1" smtClean="0">
                <a:solidFill>
                  <a:srgbClr val="002060"/>
                </a:solidFill>
              </a:rPr>
              <a:t>Leveques</a:t>
            </a:r>
            <a:r>
              <a:rPr lang="en-GB" sz="3600" dirty="0" smtClean="0">
                <a:solidFill>
                  <a:srgbClr val="002060"/>
                </a:solidFill>
              </a:rPr>
              <a:t>, 2007).</a:t>
            </a: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r>
              <a:rPr lang="en-GB" sz="2600" dirty="0" smtClean="0">
                <a:solidFill>
                  <a:srgbClr val="002060"/>
                </a:solidFill>
              </a:rPr>
              <a:t>For each approximation there exists an </a:t>
            </a:r>
            <a:r>
              <a:rPr lang="en-GB" sz="2600" i="1" dirty="0" smtClean="0">
                <a:solidFill>
                  <a:srgbClr val="002060"/>
                </a:solidFill>
              </a:rPr>
              <a:t>error.</a:t>
            </a:r>
          </a:p>
          <a:p>
            <a:r>
              <a:rPr lang="en-GB" sz="2600" dirty="0">
                <a:solidFill>
                  <a:srgbClr val="002060"/>
                </a:solidFill>
              </a:rPr>
              <a:t>Formulas are found according to the desired order of precision thanks to Taylor theorem.</a:t>
            </a:r>
          </a:p>
          <a:p>
            <a:r>
              <a:rPr lang="en-GB" sz="2600" dirty="0">
                <a:solidFill>
                  <a:srgbClr val="002060"/>
                </a:solidFill>
              </a:rPr>
              <a:t>Methods exist that are suitable for various types of partial differential equations : parabolic, hyperbolic, elliptic etc.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0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Other Approximation Methods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7620000" cy="48006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Finite elements method (FEM</a:t>
            </a:r>
            <a:r>
              <a:rPr lang="en-GB" sz="3600" dirty="0" smtClean="0">
                <a:solidFill>
                  <a:srgbClr val="002060"/>
                </a:solidFill>
              </a:rPr>
              <a:t>)</a:t>
            </a: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r>
              <a:rPr lang="en-GB" sz="3600" dirty="0" smtClean="0">
                <a:solidFill>
                  <a:srgbClr val="002060"/>
                </a:solidFill>
              </a:rPr>
              <a:t>Spectral </a:t>
            </a:r>
            <a:r>
              <a:rPr lang="en-GB" sz="3600" dirty="0">
                <a:solidFill>
                  <a:srgbClr val="002060"/>
                </a:solidFill>
              </a:rPr>
              <a:t>Method (SM</a:t>
            </a:r>
            <a:r>
              <a:rPr lang="en-GB" sz="3600" dirty="0" smtClean="0">
                <a:solidFill>
                  <a:srgbClr val="002060"/>
                </a:solidFill>
              </a:rPr>
              <a:t>)</a:t>
            </a: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r>
              <a:rPr lang="en-GB" sz="3600" dirty="0" smtClean="0">
                <a:solidFill>
                  <a:srgbClr val="002060"/>
                </a:solidFill>
              </a:rPr>
              <a:t>Multi-Grid</a:t>
            </a: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r>
              <a:rPr lang="en-GB" sz="3600" dirty="0" smtClean="0">
                <a:solidFill>
                  <a:srgbClr val="002060"/>
                </a:solidFill>
              </a:rPr>
              <a:t>Finite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1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941168"/>
            <a:ext cx="7702624" cy="1305272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References:</a:t>
            </a:r>
          </a:p>
          <a:p>
            <a:r>
              <a:rPr lang="en-GB" dirty="0" err="1">
                <a:solidFill>
                  <a:srgbClr val="002060"/>
                </a:solidFill>
              </a:rPr>
              <a:t>LeVeque</a:t>
            </a:r>
            <a:r>
              <a:rPr lang="en-GB" dirty="0">
                <a:solidFill>
                  <a:srgbClr val="002060"/>
                </a:solidFill>
              </a:rPr>
              <a:t> R J., </a:t>
            </a:r>
            <a:r>
              <a:rPr lang="en-GB" b="1" i="1" dirty="0">
                <a:solidFill>
                  <a:srgbClr val="002060"/>
                </a:solidFill>
              </a:rPr>
              <a:t>Finite Difference Methods for Ordinary and Partial Differential Equations</a:t>
            </a:r>
            <a:r>
              <a:rPr lang="en-GB" dirty="0">
                <a:solidFill>
                  <a:srgbClr val="002060"/>
                </a:solidFill>
              </a:rPr>
              <a:t>. Philadelphia: Society for Industrial and Applied Mathematics (SIAM), 2007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GB" dirty="0">
                <a:solidFill>
                  <a:srgbClr val="002060"/>
                </a:solidFill>
              </a:rPr>
              <a:t>Burden R L. and Faire J D, </a:t>
            </a:r>
            <a:r>
              <a:rPr lang="en-GB" b="1" i="1" dirty="0">
                <a:solidFill>
                  <a:srgbClr val="002060"/>
                </a:solidFill>
              </a:rPr>
              <a:t>Numerical Analysis</a:t>
            </a:r>
            <a:r>
              <a:rPr lang="en-GB" dirty="0">
                <a:solidFill>
                  <a:srgbClr val="002060"/>
                </a:solidFill>
              </a:rPr>
              <a:t>, 9th ed.: Brooks/Cole, 2010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GB" dirty="0">
                <a:solidFill>
                  <a:srgbClr val="002060"/>
                </a:solidFill>
              </a:rPr>
              <a:t>S C </a:t>
            </a:r>
            <a:r>
              <a:rPr lang="en-GB" dirty="0" err="1">
                <a:solidFill>
                  <a:srgbClr val="002060"/>
                </a:solidFill>
              </a:rPr>
              <a:t>Chapra</a:t>
            </a:r>
            <a:r>
              <a:rPr lang="en-GB" dirty="0">
                <a:solidFill>
                  <a:srgbClr val="002060"/>
                </a:solidFill>
              </a:rPr>
              <a:t> and R P </a:t>
            </a:r>
            <a:r>
              <a:rPr lang="en-GB" dirty="0" err="1">
                <a:solidFill>
                  <a:srgbClr val="002060"/>
                </a:solidFill>
              </a:rPr>
              <a:t>Canale</a:t>
            </a:r>
            <a:r>
              <a:rPr lang="en-GB" dirty="0">
                <a:solidFill>
                  <a:srgbClr val="002060"/>
                </a:solidFill>
              </a:rPr>
              <a:t>, </a:t>
            </a:r>
            <a:r>
              <a:rPr lang="en-GB" b="1" i="1" dirty="0">
                <a:solidFill>
                  <a:srgbClr val="002060"/>
                </a:solidFill>
              </a:rPr>
              <a:t>Numerical Methods For Engineers</a:t>
            </a:r>
            <a:r>
              <a:rPr lang="en-GB" dirty="0">
                <a:solidFill>
                  <a:srgbClr val="002060"/>
                </a:solidFill>
              </a:rPr>
              <a:t>, Sixth Edition ed., Mac </a:t>
            </a:r>
            <a:r>
              <a:rPr lang="en-GB" dirty="0" err="1">
                <a:solidFill>
                  <a:srgbClr val="002060"/>
                </a:solidFill>
              </a:rPr>
              <a:t>Graw</a:t>
            </a:r>
            <a:r>
              <a:rPr lang="en-GB" dirty="0">
                <a:solidFill>
                  <a:srgbClr val="002060"/>
                </a:solidFill>
              </a:rPr>
              <a:t> Hill, Ed., 2010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4"/>
            <a:ext cx="7543800" cy="2593975"/>
          </a:xfrm>
        </p:spPr>
        <p:txBody>
          <a:bodyPr/>
          <a:lstStyle/>
          <a:p>
            <a:r>
              <a:rPr lang="en-GB" sz="4800" dirty="0">
                <a:solidFill>
                  <a:srgbClr val="002060"/>
                </a:solidFill>
              </a:rPr>
              <a:t>Study of the </a:t>
            </a:r>
            <a:r>
              <a:rPr lang="en-GB" sz="4800" dirty="0" smtClean="0">
                <a:solidFill>
                  <a:srgbClr val="002060"/>
                </a:solidFill>
              </a:rPr>
              <a:t>FDM</a:t>
            </a:r>
            <a:br>
              <a:rPr lang="en-GB" sz="4800" dirty="0" smtClean="0">
                <a:solidFill>
                  <a:srgbClr val="002060"/>
                </a:solidFill>
              </a:rPr>
            </a:br>
            <a:r>
              <a:rPr lang="en-GB" sz="4800" dirty="0" smtClean="0">
                <a:solidFill>
                  <a:srgbClr val="002060"/>
                </a:solidFill>
              </a:rPr>
              <a:t> (Finite Difference Method)</a:t>
            </a:r>
            <a:endParaRPr lang="en-GB" sz="48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19</a:t>
            </a:fld>
            <a:endParaRPr lang="en-GB" dirty="0"/>
          </a:p>
        </p:txBody>
      </p:sp>
      <p:pic>
        <p:nvPicPr>
          <p:cNvPr id="7176" name="Picture 8" descr="D:\Dropbox\Samuel\advancement\title illustration\finite_dif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88"/>
            <a:ext cx="5618989" cy="4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Content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>
                <a:solidFill>
                  <a:srgbClr val="002060"/>
                </a:solidFill>
              </a:rPr>
              <a:t>What is medical ultra-sound</a:t>
            </a:r>
          </a:p>
          <a:p>
            <a:r>
              <a:rPr lang="en-GB" sz="2400" dirty="0" smtClean="0">
                <a:solidFill>
                  <a:srgbClr val="002060"/>
                </a:solidFill>
              </a:rPr>
              <a:t>The Physics of the problem</a:t>
            </a:r>
          </a:p>
          <a:p>
            <a:r>
              <a:rPr lang="en-GB" sz="2400" dirty="0" smtClean="0">
                <a:solidFill>
                  <a:srgbClr val="002060"/>
                </a:solidFill>
              </a:rPr>
              <a:t>Available methods to solve the problem numerically</a:t>
            </a:r>
          </a:p>
          <a:p>
            <a:r>
              <a:rPr lang="en-GB" sz="2400" dirty="0" smtClean="0">
                <a:solidFill>
                  <a:srgbClr val="002060"/>
                </a:solidFill>
              </a:rPr>
              <a:t>Study of the Finite Difference Method</a:t>
            </a:r>
          </a:p>
          <a:p>
            <a:r>
              <a:rPr lang="en-GB" sz="2400" dirty="0" smtClean="0">
                <a:solidFill>
                  <a:srgbClr val="002060"/>
                </a:solidFill>
              </a:rPr>
              <a:t>Exact Finite Difference Scheme for the Helmholtz equation</a:t>
            </a:r>
          </a:p>
          <a:p>
            <a:r>
              <a:rPr lang="en-GB" sz="2400" dirty="0" smtClean="0">
                <a:solidFill>
                  <a:srgbClr val="002060"/>
                </a:solidFill>
              </a:rPr>
              <a:t>Higher Order Schemes</a:t>
            </a:r>
          </a:p>
          <a:p>
            <a:r>
              <a:rPr lang="en-GB" sz="2400" dirty="0" smtClean="0">
                <a:solidFill>
                  <a:srgbClr val="002060"/>
                </a:solidFill>
              </a:rPr>
              <a:t>Conclusion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Progress in the project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Next Steps</a:t>
            </a:r>
          </a:p>
          <a:p>
            <a:endParaRPr lang="en-GB" dirty="0" smtClean="0">
              <a:solidFill>
                <a:srgbClr val="002060"/>
              </a:solidFill>
            </a:endParaRPr>
          </a:p>
          <a:p>
            <a:endParaRPr lang="en-GB" dirty="0" smtClean="0">
              <a:solidFill>
                <a:srgbClr val="002060"/>
              </a:solidFill>
            </a:endParaRPr>
          </a:p>
          <a:p>
            <a:endParaRPr lang="en-GB" dirty="0" smtClean="0">
              <a:solidFill>
                <a:srgbClr val="002060"/>
              </a:solidFill>
            </a:endParaRPr>
          </a:p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9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From the derivative definition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1026" name="Picture 2" descr="D:\Dropbox\Samuel\advancement\2-basic-finite-diff-error-sinus\finte-diff-chakou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2736"/>
            <a:ext cx="5759673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Samuel\advancement\2-basic-finite-diff-error-sinus\backw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34680"/>
            <a:ext cx="2617193" cy="5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Samuel\advancement\2-basic-finite-diff-error-sinus\forw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44" y="4581128"/>
            <a:ext cx="2718891" cy="8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Samuel\advancement\2-basic-finite-diff-error-sinus\centr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27" y="5315545"/>
            <a:ext cx="5077197" cy="7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1760" y="4005064"/>
                <a:ext cx="3079946" cy="629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⁡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h</m:t>
                              </m:r>
                            </m:den>
                          </m:f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′(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005064"/>
                <a:ext cx="3079946" cy="62985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9512" y="6381327"/>
            <a:ext cx="7529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2060"/>
                </a:solidFill>
              </a:rPr>
              <a:t>Illustration: Finite Difference Methods for Ordinary and Partial Differential Equations, Leveque, 2007.</a:t>
            </a:r>
            <a:endParaRPr lang="en-GB" sz="1400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6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From Taylor expansion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28800"/>
                <a:ext cx="7620000" cy="480060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buNone/>
                </a:pPr>
                <a:r>
                  <a:rPr lang="en-GB" sz="2000" dirty="0" smtClean="0">
                    <a:solidFill>
                      <a:srgbClr val="002060"/>
                    </a:solidFill>
                  </a:rPr>
                  <a:t>Taylor Theorem (1712 !)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𝑂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2000" dirty="0" smtClean="0">
                    <a:solidFill>
                      <a:srgbClr val="002060"/>
                    </a:solidFill>
                  </a:rPr>
                  <a:t>          (1)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𝑂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1800" dirty="0" smtClean="0">
                    <a:solidFill>
                      <a:srgbClr val="002060"/>
                    </a:solidFill>
                  </a:rPr>
                  <a:t>            (2)     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𝑂</m:t>
                    </m:r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GB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GB" sz="18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rgbClr val="002060"/>
                    </a:solidFill>
                  </a:rPr>
                  <a:t>     </a:t>
                </a:r>
                <a:r>
                  <a:rPr lang="en-GB" sz="1800" dirty="0" smtClean="0">
                    <a:solidFill>
                      <a:srgbClr val="002060"/>
                    </a:solidFill>
                  </a:rPr>
                  <a:t> (3)      </a:t>
                </a:r>
                <a:endParaRPr lang="en-GB" sz="1800" dirty="0">
                  <a:solidFill>
                    <a:srgbClr val="002060"/>
                  </a:solidFill>
                </a:endParaRPr>
              </a:p>
              <a:p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28800"/>
                <a:ext cx="7620000" cy="4800600"/>
              </a:xfrm>
              <a:blipFill rotWithShape="1">
                <a:blip r:embed="rId3"/>
                <a:stretch>
                  <a:fillRect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672842"/>
                  </p:ext>
                </p:extLst>
              </p:nvPr>
            </p:nvGraphicFramePr>
            <p:xfrm>
              <a:off x="899592" y="3501010"/>
              <a:ext cx="7056784" cy="319263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332948"/>
                    <a:gridCol w="3685209"/>
                    <a:gridCol w="1176131"/>
                    <a:gridCol w="862496"/>
                  </a:tblGrid>
                  <a:tr h="289555"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Derived </a:t>
                          </a:r>
                          <a:endParaRPr lang="en-GB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Scheme</a:t>
                          </a:r>
                          <a:endParaRPr lang="en-GB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Type</a:t>
                          </a:r>
                          <a:endParaRPr lang="en-GB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Order</a:t>
                          </a:r>
                          <a:endParaRPr lang="en-GB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91716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(1)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effectLst/>
                            </a:rPr>
                            <a:t>Forward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91716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(2)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effectLst/>
                            </a:rPr>
                            <a:t>Backward</a:t>
                          </a:r>
                          <a:endParaRPr lang="en-GB" sz="14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91716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</a:t>
                          </a:r>
                          <a:r>
                            <a:rPr lang="en-GB" sz="1400" smtClean="0">
                              <a:effectLst/>
                            </a:rPr>
                            <a:t>1</a:t>
                          </a:r>
                          <a:r>
                            <a:rPr lang="en-GB" sz="1400" smtClean="0">
                              <a:effectLst/>
                            </a:rPr>
                            <a:t>)-(</a:t>
                          </a:r>
                          <a:r>
                            <a:rPr lang="en-GB" sz="1400" dirty="0" smtClean="0">
                              <a:effectLst/>
                            </a:rPr>
                            <a:t>2)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effectLst/>
                            </a:rPr>
                            <a:t>Central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729317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2(1)-6(2)+(3)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i="1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1400" b="0" i="0" smtClean="0"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den>
                                </m:f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6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fr-FR" sz="1400" b="0" i="1" smtClean="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fr-FR" sz="1400" b="0" i="1" smtClean="0">
                                    <a:effectLst/>
                                    <a:latin typeface="Cambria Math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No</a:t>
                          </a:r>
                          <a:r>
                            <a:rPr lang="en-GB" sz="14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en-GB" sz="140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name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smtClean="0">
                                    <a:effectLst/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GB" sz="1400" smtClean="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fr-FR" sz="1400" b="0" i="0" smtClean="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98619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(1)+(2)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𝑎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+</m:t>
                                        </m:r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GB" sz="1400"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effectLst/>
                            </a:rPr>
                            <a:t>Symmetric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GB" sz="14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4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672842"/>
                  </p:ext>
                </p:extLst>
              </p:nvPr>
            </p:nvGraphicFramePr>
            <p:xfrm>
              <a:off x="899592" y="3501010"/>
              <a:ext cx="7056784" cy="3192639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1332948"/>
                    <a:gridCol w="3685209"/>
                    <a:gridCol w="1176131"/>
                    <a:gridCol w="862496"/>
                  </a:tblGrid>
                  <a:tr h="289555"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Derived </a:t>
                          </a:r>
                          <a:endParaRPr lang="en-GB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Scheme</a:t>
                          </a:r>
                          <a:endParaRPr lang="en-GB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Type</a:t>
                          </a:r>
                          <a:endParaRPr lang="en-GB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Order</a:t>
                          </a:r>
                          <a:endParaRPr lang="en-GB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491716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(1)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6424" t="-67500" r="-55464" b="-49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effectLst/>
                            </a:rPr>
                            <a:t>Forward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721277" t="-67500" r="-709" b="-496250"/>
                          </a:stretch>
                        </a:blipFill>
                      </a:tcPr>
                    </a:tc>
                  </a:tr>
                  <a:tr h="491716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(2)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6424" t="-165432" r="-55464" b="-3901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effectLst/>
                            </a:rPr>
                            <a:t>Backward</a:t>
                          </a:r>
                          <a:endParaRPr lang="en-GB" sz="14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721277" t="-165432" r="-709" b="-390123"/>
                          </a:stretch>
                        </a:blipFill>
                      </a:tcPr>
                    </a:tc>
                  </a:tr>
                  <a:tr h="491716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</a:t>
                          </a:r>
                          <a:r>
                            <a:rPr lang="en-GB" sz="1400" smtClean="0">
                              <a:effectLst/>
                            </a:rPr>
                            <a:t>1</a:t>
                          </a:r>
                          <a:r>
                            <a:rPr lang="en-GB" sz="1400" smtClean="0">
                              <a:effectLst/>
                            </a:rPr>
                            <a:t>)-(</a:t>
                          </a:r>
                          <a:r>
                            <a:rPr lang="en-GB" sz="1400" dirty="0" smtClean="0">
                              <a:effectLst/>
                            </a:rPr>
                            <a:t>2)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6424" t="-265432" r="-55464" b="-2901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effectLst/>
                            </a:rPr>
                            <a:t>Central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721277" t="-265432" r="-709" b="-290123"/>
                          </a:stretch>
                        </a:blipFill>
                      </a:tcPr>
                    </a:tc>
                  </a:tr>
                  <a:tr h="729317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2(1)-6(2)+(3)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6424" t="-248739" r="-55464" b="-97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No</a:t>
                          </a:r>
                          <a:r>
                            <a:rPr lang="en-GB" sz="14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en-GB" sz="1400" dirty="0" smtClean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Times New Roman"/>
                              <a:cs typeface="Times New Roman"/>
                            </a:rPr>
                            <a:t>name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721277" t="-248739" r="-709" b="-97479"/>
                          </a:stretch>
                        </a:blipFill>
                      </a:tcPr>
                    </a:tc>
                  </a:tr>
                  <a:tr h="698619"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 smtClean="0">
                              <a:effectLst/>
                            </a:rPr>
                            <a:t>(1)+(2)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36424" t="-360870" r="-55464" b="-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effectLst/>
                            </a:rPr>
                            <a:t>Symmetric</a:t>
                          </a:r>
                          <a:endParaRPr lang="en-GB" sz="14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"/>
                          <a:stretch>
                            <a:fillRect l="-721277" t="-360870" r="-709" b="-87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9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Error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08520" y="908720"/>
                <a:ext cx="7620000" cy="4800600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:r>
                  <a:rPr lang="en-GB" sz="2800" dirty="0" smtClean="0">
                    <a:solidFill>
                      <a:srgbClr val="002060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GB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b="0" dirty="0" smtClean="0">
                    <a:solidFill>
                      <a:srgbClr val="002060"/>
                    </a:solidFill>
                  </a:rPr>
                  <a:t>, and we want an approximation a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𝑥</m:t>
                    </m:r>
                    <m:r>
                      <a:rPr lang="fr-FR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GB" sz="2800" b="0" dirty="0" smtClean="0">
                    <a:solidFill>
                      <a:srgbClr val="002060"/>
                    </a:solidFill>
                  </a:rPr>
                  <a:t> of the first derivative (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540302305868140</m:t>
                        </m:r>
                      </m:e>
                    </m:func>
                  </m:oMath>
                </a14:m>
                <a:r>
                  <a:rPr lang="en-GB" sz="2800" dirty="0" smtClean="0">
                    <a:solidFill>
                      <a:srgbClr val="002060"/>
                    </a:solidFill>
                  </a:rPr>
                  <a:t>).</a:t>
                </a:r>
              </a:p>
              <a:p>
                <a:pPr marL="114300" indent="0">
                  <a:buNone/>
                </a:pPr>
                <a:endParaRPr lang="en-GB" sz="12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4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4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sz="1400" b="1" i="1" dirty="0">
                    <a:solidFill>
                      <a:srgbClr val="002060"/>
                    </a:solidFill>
                  </a:rPr>
                  <a:t>'h'                       'Back Err'            '</a:t>
                </a:r>
                <a:r>
                  <a:rPr lang="en-GB" sz="1400" b="1" i="1" dirty="0" err="1">
                    <a:solidFill>
                      <a:srgbClr val="002060"/>
                    </a:solidFill>
                  </a:rPr>
                  <a:t>Forw</a:t>
                </a:r>
                <a:r>
                  <a:rPr lang="en-GB" sz="1400" b="1" i="1" dirty="0">
                    <a:solidFill>
                      <a:srgbClr val="002060"/>
                    </a:solidFill>
                  </a:rPr>
                  <a:t> Err' 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[1.0000e-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01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[-4.1138e-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02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[4.2939e-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02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[5.0000e-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02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[-2.0807e-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02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[2.1257e-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02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[1.0000e-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02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[-4.1983e-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03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[4.2163e-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03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 smtClean="0">
                    <a:solidFill>
                      <a:srgbClr val="002060"/>
                    </a:solidFill>
                  </a:rPr>
                  <a:t>[5.0000e-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03</a:t>
                </a:r>
                <a:r>
                  <a:rPr lang="en-GB" sz="1400" dirty="0" smtClean="0">
                    <a:solidFill>
                      <a:srgbClr val="002060"/>
                    </a:solidFill>
                  </a:rPr>
                  <a:t>]    </a:t>
                </a:r>
                <a:r>
                  <a:rPr lang="en-GB" sz="1400" dirty="0">
                    <a:solidFill>
                      <a:srgbClr val="002060"/>
                    </a:solidFill>
                  </a:rPr>
                  <a:t>[-2.1014e-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03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   [2.1059e-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03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 smtClean="0">
                    <a:solidFill>
                      <a:srgbClr val="002060"/>
                    </a:solidFill>
                  </a:rPr>
                  <a:t>[1.0000e-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03</a:t>
                </a:r>
                <a:r>
                  <a:rPr lang="en-GB" sz="1400" dirty="0" smtClean="0">
                    <a:solidFill>
                      <a:srgbClr val="002060"/>
                    </a:solidFill>
                  </a:rPr>
                  <a:t>]    [-4.2065e-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04</a:t>
                </a:r>
                <a:r>
                  <a:rPr lang="en-GB" sz="1400" dirty="0" smtClean="0">
                    <a:solidFill>
                      <a:srgbClr val="002060"/>
                    </a:solidFill>
                  </a:rPr>
                  <a:t>]    [4.2083e-</a:t>
                </a:r>
                <a:r>
                  <a:rPr lang="en-GB" sz="1400" b="1" dirty="0" smtClean="0">
                    <a:solidFill>
                      <a:srgbClr val="FF0000"/>
                    </a:solidFill>
                  </a:rPr>
                  <a:t>04</a:t>
                </a:r>
                <a:r>
                  <a:rPr lang="en-GB" sz="1400" dirty="0" smtClean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endParaRPr lang="en-GB" sz="14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sz="1400" b="1" i="1" dirty="0">
                    <a:solidFill>
                      <a:srgbClr val="002060"/>
                    </a:solidFill>
                  </a:rPr>
                  <a:t>'Cent Err'        'du_3_err'   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[9.0005e-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04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[-6.8207e-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05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[2.2510e-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04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[-8.6491e-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06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[9.0050e-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06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[-6.9941e-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08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[2.2513e-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06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[-8.7540e-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09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</a:rPr>
                  <a:t>[9.0050e-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08</a:t>
                </a:r>
                <a:r>
                  <a:rPr lang="en-GB" sz="1400" dirty="0">
                    <a:solidFill>
                      <a:srgbClr val="002060"/>
                    </a:solidFill>
                  </a:rPr>
                  <a:t>] [-6.9979e-</a:t>
                </a:r>
                <a:r>
                  <a:rPr lang="en-GB" sz="1400" b="1" dirty="0">
                    <a:solidFill>
                      <a:srgbClr val="FF0000"/>
                    </a:solidFill>
                  </a:rPr>
                  <a:t>11</a:t>
                </a:r>
                <a:r>
                  <a:rPr lang="en-GB" sz="1400" dirty="0">
                    <a:solidFill>
                      <a:srgbClr val="002060"/>
                    </a:solidFill>
                  </a:rPr>
                  <a:t>]</a:t>
                </a:r>
              </a:p>
              <a:p>
                <a:pPr marL="114300" indent="0">
                  <a:buNone/>
                </a:pPr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8520" y="908720"/>
                <a:ext cx="7620000" cy="4800600"/>
              </a:xfrm>
              <a:blipFill rotWithShape="1">
                <a:blip r:embed="rId3"/>
                <a:stretch>
                  <a:fillRect t="-1904" b="-17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22</a:t>
            </a:fld>
            <a:endParaRPr lang="en-GB" dirty="0"/>
          </a:p>
        </p:txBody>
      </p:sp>
      <p:pic>
        <p:nvPicPr>
          <p:cNvPr id="6" name="Picture 3" descr="D:\Dropbox\Samuel\advancement\2-basic-finite-diff-error-sinus\error-p-log(h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5841292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Errors: truncation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-113456" y="1574794"/>
                <a:ext cx="4253408" cy="5004556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b="0" i="0" dirty="0" smtClean="0">
                    <a:solidFill>
                      <a:srgbClr val="002060"/>
                    </a:solidFill>
                    <a:latin typeface="Cambria Math"/>
                  </a:rPr>
                  <a:t>Big-O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5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GB" sz="15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rror</m:t>
                      </m:r>
                      <m:r>
                        <a:rPr lang="en-GB" sz="15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5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5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15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⟺ ∃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sSub>
                        <m:sSubPr>
                          <m:ctrlP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∀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sSub>
                        <m:sSubPr>
                          <m:ctrlP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f>
                        <m:fPr>
                          <m:ctrlPr>
                            <a:rPr lang="en-GB" sz="15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GB" sz="15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sz="15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𝑒𝑟𝑟𝑜𝑟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15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5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15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GB" sz="15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𝐶</m:t>
                      </m:r>
                    </m:oMath>
                  </m:oMathPara>
                </a14:m>
                <a:endParaRPr lang="en-GB" sz="1500" dirty="0" smtClean="0">
                  <a:solidFill>
                    <a:srgbClr val="002060"/>
                  </a:solidFill>
                </a:endParaRPr>
              </a:p>
              <a:p>
                <a:endParaRPr lang="fr-FR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𝐸𝑟𝑟𝑜𝑟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𝐶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GB" dirty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⟺</m:t>
                    </m:r>
                    <m:func>
                      <m:func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𝐸𝑟𝑟</m:t>
                            </m:r>
                            <m:d>
                              <m:dPr>
                                <m:ctrlPr>
                                  <a:rPr lang="fr-FR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fr-FR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</m:d>
                      </m:e>
                    </m:func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𝑝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002060"/>
                        </a:solidFill>
                        <a:latin typeface="Cambria Math"/>
                      </a:rPr>
                      <m:t>log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⁡(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fr-FR" b="0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GB" dirty="0" smtClean="0">
                  <a:solidFill>
                    <a:srgbClr val="002060"/>
                  </a:solidFill>
                </a:endParaRPr>
              </a:p>
              <a:p>
                <a:endParaRPr lang="en-GB" dirty="0" smtClean="0">
                  <a:solidFill>
                    <a:srgbClr val="002060"/>
                  </a:solidFill>
                </a:endParaRPr>
              </a:p>
              <a:p>
                <a:r>
                  <a:rPr lang="en-GB" dirty="0" smtClean="0">
                    <a:solidFill>
                      <a:srgbClr val="002060"/>
                    </a:solidFill>
                  </a:rPr>
                  <a:t>This may be a representation we can use to compare schemes </a:t>
                </a:r>
              </a:p>
              <a:p>
                <a:r>
                  <a:rPr lang="en-GB" dirty="0" smtClean="0">
                    <a:solidFill>
                      <a:srgbClr val="002060"/>
                    </a:solidFill>
                  </a:rPr>
                  <a:t>Leveque (2007) demonstrates that the error of the scheme is the same as the cumulative error. </a:t>
                </a:r>
              </a:p>
              <a:p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-113456" y="1574794"/>
                <a:ext cx="4253408" cy="5004556"/>
              </a:xfrm>
              <a:blipFill rotWithShape="1">
                <a:blip r:embed="rId3"/>
                <a:stretch>
                  <a:fillRect t="-731" r="-2436" b="-8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83" y="116632"/>
            <a:ext cx="2840999" cy="2880320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2987824" y="4077072"/>
            <a:ext cx="1728192" cy="216024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23</a:t>
            </a:fld>
            <a:endParaRPr lang="en-GB" dirty="0"/>
          </a:p>
        </p:txBody>
      </p:sp>
      <p:pic>
        <p:nvPicPr>
          <p:cNvPr id="1027" name="Picture 3" descr="D:\Dropbox\Samuel\advancement\2-basic-finite-diff-error-sinus\error-p-log(h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2743382"/>
            <a:ext cx="4896544" cy="414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84" y="197768"/>
            <a:ext cx="7620000" cy="854968"/>
          </a:xfrm>
        </p:spPr>
        <p:txBody>
          <a:bodyPr/>
          <a:lstStyle/>
          <a:p>
            <a:r>
              <a:rPr lang="en-GB" sz="4000" dirty="0" smtClean="0">
                <a:solidFill>
                  <a:srgbClr val="002060"/>
                </a:solidFill>
              </a:rPr>
              <a:t>PDE Poisson – to test my code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7620000" cy="532859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1900" b="1" dirty="0" smtClean="0">
                    <a:solidFill>
                      <a:srgbClr val="002060"/>
                    </a:solidFill>
                    <a:latin typeface="+mj-lt"/>
                    <a:ea typeface="Cambria Math"/>
                  </a:rPr>
                  <a:t>Elliptic</a:t>
                </a:r>
                <a:r>
                  <a:rPr lang="en-GB" sz="1900" dirty="0" smtClean="0">
                    <a:solidFill>
                      <a:srgbClr val="002060"/>
                    </a:solidFill>
                    <a:latin typeface="+mj-lt"/>
                    <a:ea typeface="Cambria Math"/>
                  </a:rPr>
                  <a:t>  PDE  (stationary) so  is Helmholtz</a:t>
                </a:r>
                <a:r>
                  <a:rPr lang="he-IL" sz="1900" dirty="0" smtClean="0">
                    <a:solidFill>
                      <a:srgbClr val="002060"/>
                    </a:solidFill>
                    <a:latin typeface="+mj-lt"/>
                    <a:ea typeface="Cambria Math"/>
                  </a:rPr>
                  <a:t> </a:t>
                </a:r>
                <a:r>
                  <a:rPr lang="fr-FR" sz="1900" dirty="0" smtClean="0">
                    <a:solidFill>
                      <a:srgbClr val="002060"/>
                    </a:solidFill>
                    <a:latin typeface="+mj-lt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9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sz="19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fr-FR" sz="19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fr-FR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−4</m:t>
                    </m:r>
                    <m:r>
                      <a:rPr lang="fr-FR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𝐴𝐶</m:t>
                    </m:r>
                    <m:r>
                      <a:rPr lang="fr-FR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endParaRPr lang="en-GB" sz="1900" dirty="0" smtClean="0">
                  <a:solidFill>
                    <a:srgbClr val="002060"/>
                  </a:solidFill>
                  <a:latin typeface="+mj-lt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9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Ω</m:t>
                    </m:r>
                    <m:r>
                      <a:rPr lang="en-GB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=[0</m:t>
                    </m:r>
                    <m:r>
                      <a:rPr lang="fr-FR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.125, </m:t>
                    </m:r>
                    <m:r>
                      <a:rPr lang="en-GB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0.</m:t>
                    </m:r>
                    <m:r>
                      <a:rPr lang="fr-FR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37</m:t>
                    </m:r>
                    <m:r>
                      <a:rPr lang="en-GB" sz="19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5]×</m:t>
                    </m:r>
                  </m:oMath>
                </a14:m>
                <a:r>
                  <a:rPr lang="en-GB" sz="1900" i="1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fr-FR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.125</m:t>
                        </m:r>
                        <m:r>
                          <a:rPr lang="en-GB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 0.</m:t>
                        </m:r>
                        <m:r>
                          <a:rPr lang="fr-FR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37</m:t>
                        </m:r>
                        <m:r>
                          <a:rPr lang="en-GB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d>
                  </m:oMath>
                </a14:m>
                <a:r>
                  <a:rPr lang="en-GB" sz="1900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GB" sz="1900" dirty="0" smtClean="0">
                    <a:solidFill>
                      <a:srgbClr val="002060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GB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en-GB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=0,125</m:t>
                    </m:r>
                  </m:oMath>
                </a14:m>
                <a:endParaRPr lang="en-GB" sz="19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600" i="1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)≡</m:t>
                              </m:r>
                              <m:f>
                                <m:f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16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GB" sz="16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2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2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2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GB" sz="1600" i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i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GB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GB" sz="1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+1,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−1,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𝑖𝑚</m:t>
                                  </m:r>
                                </m:sub>
                              </m:s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7620000" cy="5328591"/>
              </a:xfrm>
              <a:blipFill rotWithShape="1">
                <a:blip r:embed="rId3"/>
                <a:stretch>
                  <a:fillRect t="-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24</a:t>
            </a:fld>
            <a:endParaRPr lang="en-GB" dirty="0"/>
          </a:p>
        </p:txBody>
      </p:sp>
      <p:pic>
        <p:nvPicPr>
          <p:cNvPr id="2050" name="Picture 2" descr="D:\Dropbox\Samuel\advancement\3-basic-finite-diff-2D-5pt-Poisson\grid_scheme_3_3_chakou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060848"/>
            <a:ext cx="5245723" cy="45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4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306288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Poisson Results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36512" y="644624"/>
                <a:ext cx="3970784" cy="4800600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pt-BR" sz="1400" dirty="0" smtClean="0">
                    <a:solidFill>
                      <a:srgbClr val="002060"/>
                    </a:solidFill>
                    <a:cs typeface="Courier New" pitchFamily="49" charset="0"/>
                  </a:rPr>
                  <a:t>Use of the </a:t>
                </a:r>
                <a:r>
                  <a:rPr lang="pt-BR" sz="1400" i="1" dirty="0" smtClean="0">
                    <a:solidFill>
                      <a:srgbClr val="002060"/>
                    </a:solidFill>
                    <a:cs typeface="Courier New" pitchFamily="49" charset="0"/>
                  </a:rPr>
                  <a:t>five point stencil </a:t>
                </a:r>
                <a:r>
                  <a:rPr lang="pt-BR" sz="1400" dirty="0" smtClean="0">
                    <a:solidFill>
                      <a:srgbClr val="002060"/>
                    </a:solidFill>
                    <a:cs typeface="Courier New" pitchFamily="49" charset="0"/>
                  </a:rPr>
                  <a:t>with  the preceding described </a:t>
                </a:r>
                <a:r>
                  <a:rPr lang="pt-BR" sz="1400" i="1" dirty="0" smtClean="0">
                    <a:solidFill>
                      <a:srgbClr val="002060"/>
                    </a:solidFill>
                    <a:cs typeface="Courier New" pitchFamily="49" charset="0"/>
                  </a:rPr>
                  <a:t>scheme</a:t>
                </a:r>
              </a:p>
              <a:p>
                <a:pPr marL="114300" indent="0">
                  <a:buNone/>
                </a:pPr>
                <a:endParaRPr lang="pt-BR" sz="1400" i="1" dirty="0" smtClean="0">
                  <a:solidFill>
                    <a:srgbClr val="002060"/>
                  </a:solidFill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pt-BR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 </a:t>
                </a:r>
                <a:r>
                  <a:rPr lang="pt-BR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:r>
                  <a:rPr lang="pt-BR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i </a:t>
                </a:r>
                <a:r>
                  <a:rPr lang="pt-BR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+ (m-j) * n</a:t>
                </a:r>
                <a:r>
                  <a:rPr lang="pt-BR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endParaRPr lang="en-GB" sz="1400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2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L1:  4 -1  0 -1  0  0  0  0  0     25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L2: -1  4 -1  0 -1  0  0  0  0     50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L3:  0 -1  4  0  0 -1  0  0  0    150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L4: -1  0  0  4 -1  0 -1  0  0      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L5:  0 -1  0 -1  4 -1  0 -1  0  =   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L6:  0  0 -1  0 -1  4  0  0 -1     50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L7:  0  0  0 -1  0  0  4 -1  0      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L8:  0  0  0  0 -1  0 -1  4 -1      0</a:t>
                </a: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L9:  0  0  0  0  0 -1  0 -1  4     </a:t>
                </a:r>
                <a:r>
                  <a:rPr lang="en-GB" sz="12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25</a:t>
                </a:r>
              </a:p>
              <a:p>
                <a:pPr marL="114300" indent="0">
                  <a:buNone/>
                </a:pPr>
                <a:endParaRPr lang="en-GB" sz="14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𝐴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.  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𝑠𝑜𝑙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𝑏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⟺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𝑠𝑜𝑙</m:t>
                      </m:r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fr-FR" sz="1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en-GB" sz="14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4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sz="12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sol=</a:t>
                </a:r>
              </a:p>
              <a:p>
                <a:pPr marL="114300" indent="0">
                  <a:buNone/>
                </a:pPr>
                <a:r>
                  <a:rPr lang="en-GB" sz="12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18.75   37.50   56.25</a:t>
                </a:r>
              </a:p>
              <a:p>
                <a:pPr marL="114300" indent="0">
                  <a:buNone/>
                </a:pPr>
                <a:r>
                  <a:rPr lang="en-GB" sz="12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12.50   25.00   37.50</a:t>
                </a:r>
                <a:endParaRPr lang="en-GB" sz="12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2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GB" sz="12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6.25   12.50   18.75</a:t>
                </a:r>
              </a:p>
              <a:p>
                <a:pPr marL="114300" indent="0">
                  <a:buNone/>
                </a:pPr>
                <a:endParaRPr lang="en-GB" sz="1400" dirty="0">
                  <a:solidFill>
                    <a:srgbClr val="002060"/>
                  </a:solidFill>
                  <a:latin typeface="Calibri (Body)"/>
                  <a:cs typeface="Courier New" pitchFamily="49" charset="0"/>
                </a:endParaRPr>
              </a:p>
              <a:p>
                <a:pPr marL="114300" indent="0">
                  <a:buNone/>
                </a:pP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6512" y="644624"/>
                <a:ext cx="3970784" cy="4800600"/>
              </a:xfrm>
              <a:blipFill rotWithShape="1">
                <a:blip r:embed="rId3"/>
                <a:stretch>
                  <a:fillRect t="-508" b="-45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2" descr="D:\Dropbox\Samuel\advancement\3-basic-finite-diff-2D-5pt-Poisson\grid_scheme_3_3_chakou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-27384"/>
            <a:ext cx="4647566" cy="40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Samuel\advancement\3-basic-finite-diff-2D-5pt-Poisson\poisson-3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790" y="3429000"/>
            <a:ext cx="4881767" cy="3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Dropbox\Samuel\advancement\5-high order scheme\5-stenc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4" y="5421480"/>
            <a:ext cx="1260838" cy="12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19886" y="5745174"/>
                <a:ext cx="278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86" y="5745174"/>
                <a:ext cx="278927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1961" r="-58696" b="-17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8733" y="5749301"/>
                <a:ext cx="278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5749301"/>
                <a:ext cx="278927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1961" r="-54348" b="-17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89768" y="5745170"/>
                <a:ext cx="278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768" y="5745170"/>
                <a:ext cx="278927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1961" r="-57778" b="-17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57198" y="6391472"/>
                <a:ext cx="278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98" y="6391472"/>
                <a:ext cx="278927" cy="307777"/>
              </a:xfrm>
              <a:prstGeom prst="rect">
                <a:avLst/>
              </a:prstGeom>
              <a:blipFill rotWithShape="1">
                <a:blip r:embed="rId9"/>
                <a:stretch>
                  <a:fillRect t="-1961" r="-56522" b="-17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6191" y="5284292"/>
                <a:ext cx="278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91" y="5284292"/>
                <a:ext cx="278927" cy="307777"/>
              </a:xfrm>
              <a:prstGeom prst="rect">
                <a:avLst/>
              </a:prstGeom>
              <a:blipFill rotWithShape="1">
                <a:blip r:embed="rId10"/>
                <a:stretch>
                  <a:fillRect t="-2000" r="-57778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7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68" y="-27384"/>
            <a:ext cx="7620000" cy="1143000"/>
          </a:xfrm>
        </p:spPr>
        <p:txBody>
          <a:bodyPr/>
          <a:lstStyle/>
          <a:p>
            <a:r>
              <a:rPr lang="en-GB" dirty="0" smtClean="0"/>
              <a:t>Poisson (suite)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908720"/>
                <a:ext cx="7620000" cy="460648"/>
              </a:xfrm>
            </p:spPr>
            <p:txBody>
              <a:bodyPr/>
              <a:lstStyle/>
              <a:p>
                <a:r>
                  <a:rPr lang="en-GB" sz="2400" dirty="0">
                    <a:latin typeface="Calibri (Body)"/>
                    <a:cs typeface="Courier New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h</m:t>
                    </m:r>
                    <m:r>
                      <a:rPr lang="fr-FR" sz="2400" i="1">
                        <a:latin typeface="Cambria Math"/>
                      </a:rPr>
                      <m:t>=</m:t>
                    </m:r>
                    <m:r>
                      <a:rPr lang="fr-FR" sz="2400" i="1">
                        <a:latin typeface="Cambria Math"/>
                      </a:rPr>
                      <m:t>0</m:t>
                    </m:r>
                    <m:r>
                      <a:rPr lang="fr-FR" sz="2400" i="1">
                        <a:latin typeface="Cambria Math"/>
                      </a:rPr>
                      <m:t>.</m:t>
                    </m:r>
                    <m:r>
                      <a:rPr lang="fr-FR" sz="2400" i="1">
                        <a:latin typeface="Cambria Math"/>
                      </a:rPr>
                      <m:t>01</m:t>
                    </m:r>
                  </m:oMath>
                </a14:m>
                <a:r>
                  <a:rPr lang="en-GB" sz="2400" dirty="0">
                    <a:latin typeface="Calibri (Body)"/>
                  </a:rPr>
                  <a:t> the result is more precise…</a:t>
                </a:r>
              </a:p>
              <a:p>
                <a:pPr marL="11430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908720"/>
                <a:ext cx="7620000" cy="460648"/>
              </a:xfrm>
              <a:blipFill rotWithShape="1">
                <a:blip r:embed="rId2"/>
                <a:stretch>
                  <a:fillRect t="-9211" b="-1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26</a:t>
            </a:fld>
            <a:endParaRPr lang="en-GB" dirty="0"/>
          </a:p>
        </p:txBody>
      </p:sp>
      <p:pic>
        <p:nvPicPr>
          <p:cNvPr id="2055" name="Picture 7" descr="D:\Dropbox\Samuel\advancement\3-basic-finite-diff-2D-5pt-Poisson\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818" y="3356992"/>
            <a:ext cx="5097850" cy="366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Dropbox\Samuel\advancement\3-basic-finite-diff-2D-5pt-Poisson\resul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24744"/>
            <a:ext cx="5184576" cy="37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2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124744"/>
            <a:ext cx="7543800" cy="2593975"/>
          </a:xfrm>
        </p:spPr>
        <p:txBody>
          <a:bodyPr/>
          <a:lstStyle/>
          <a:p>
            <a:r>
              <a:rPr lang="en-GB" sz="4800" dirty="0">
                <a:solidFill>
                  <a:srgbClr val="002060"/>
                </a:solidFill>
              </a:rPr>
              <a:t>Exact finite difference scheme for the </a:t>
            </a:r>
            <a:r>
              <a:rPr lang="en-GB" sz="4800" b="1" dirty="0">
                <a:solidFill>
                  <a:srgbClr val="002060"/>
                </a:solidFill>
              </a:rPr>
              <a:t>Helmholtz</a:t>
            </a:r>
            <a:r>
              <a:rPr lang="en-GB" sz="4800" dirty="0">
                <a:solidFill>
                  <a:srgbClr val="002060"/>
                </a:solidFill>
              </a:rPr>
              <a:t> equation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4293096"/>
            <a:ext cx="6624736" cy="208823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Study of the article:</a:t>
            </a:r>
          </a:p>
          <a:p>
            <a:r>
              <a:rPr lang="en-GB" dirty="0">
                <a:solidFill>
                  <a:srgbClr val="002060"/>
                </a:solidFill>
              </a:rPr>
              <a:t>Wong </a:t>
            </a:r>
            <a:r>
              <a:rPr lang="en-GB" dirty="0" err="1">
                <a:solidFill>
                  <a:srgbClr val="002060"/>
                </a:solidFill>
              </a:rPr>
              <a:t>Yau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Shu</a:t>
            </a:r>
            <a:r>
              <a:rPr lang="en-GB" dirty="0">
                <a:solidFill>
                  <a:srgbClr val="002060"/>
                </a:solidFill>
              </a:rPr>
              <a:t> and Li </a:t>
            </a:r>
            <a:r>
              <a:rPr lang="en-GB" dirty="0" err="1">
                <a:solidFill>
                  <a:srgbClr val="002060"/>
                </a:solidFill>
              </a:rPr>
              <a:t>Guangrui</a:t>
            </a:r>
            <a:r>
              <a:rPr lang="en-GB" dirty="0">
                <a:solidFill>
                  <a:srgbClr val="002060"/>
                </a:solidFill>
              </a:rPr>
              <a:t>, </a:t>
            </a:r>
            <a:r>
              <a:rPr lang="en-GB" b="1" i="1" dirty="0">
                <a:solidFill>
                  <a:srgbClr val="002060"/>
                </a:solidFill>
              </a:rPr>
              <a:t>Exact Finite Difference Schemes for Solving Helmholtz Equation at Any Wavenumber</a:t>
            </a:r>
            <a:r>
              <a:rPr lang="en-GB" dirty="0">
                <a:solidFill>
                  <a:srgbClr val="002060"/>
                </a:solidFill>
              </a:rPr>
              <a:t>, Institute for Scientific Computing and Information, Ed.: International Journal of Numerical Analysis and </a:t>
            </a:r>
            <a:r>
              <a:rPr lang="en-GB" dirty="0" err="1">
                <a:solidFill>
                  <a:srgbClr val="002060"/>
                </a:solidFill>
              </a:rPr>
              <a:t>Modeling</a:t>
            </a:r>
            <a:r>
              <a:rPr lang="en-GB" dirty="0">
                <a:solidFill>
                  <a:srgbClr val="002060"/>
                </a:solidFill>
              </a:rPr>
              <a:t>, 2001, vol. 2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GB" dirty="0" err="1">
                <a:solidFill>
                  <a:srgbClr val="002060"/>
                </a:solidFill>
              </a:rPr>
              <a:t>Hegedus</a:t>
            </a:r>
            <a:r>
              <a:rPr lang="en-GB" dirty="0">
                <a:solidFill>
                  <a:srgbClr val="002060"/>
                </a:solidFill>
              </a:rPr>
              <a:t> G. and </a:t>
            </a:r>
            <a:r>
              <a:rPr lang="en-GB" dirty="0" err="1">
                <a:solidFill>
                  <a:srgbClr val="002060"/>
                </a:solidFill>
              </a:rPr>
              <a:t>Kuczmann</a:t>
            </a:r>
            <a:r>
              <a:rPr lang="en-GB" dirty="0">
                <a:solidFill>
                  <a:srgbClr val="002060"/>
                </a:solidFill>
              </a:rPr>
              <a:t> M., </a:t>
            </a:r>
            <a:r>
              <a:rPr lang="en-GB" b="1" i="1" dirty="0">
                <a:solidFill>
                  <a:srgbClr val="002060"/>
                </a:solidFill>
              </a:rPr>
              <a:t>Calculation of the Solution of Two-Dimensional Helmholtz Equation</a:t>
            </a:r>
            <a:r>
              <a:rPr lang="en-GB" dirty="0">
                <a:solidFill>
                  <a:srgbClr val="002060"/>
                </a:solidFill>
              </a:rPr>
              <a:t>.: </a:t>
            </a:r>
            <a:r>
              <a:rPr lang="en-GB" dirty="0" err="1">
                <a:solidFill>
                  <a:srgbClr val="002060"/>
                </a:solidFill>
              </a:rPr>
              <a:t>Acta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Technica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Jaurinensis</a:t>
            </a:r>
            <a:r>
              <a:rPr lang="en-GB" dirty="0">
                <a:solidFill>
                  <a:srgbClr val="002060"/>
                </a:solidFill>
              </a:rPr>
              <a:t>, 2010, vol.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27</a:t>
            </a:fld>
            <a:endParaRPr lang="en-GB" dirty="0"/>
          </a:p>
        </p:txBody>
      </p:sp>
      <p:pic>
        <p:nvPicPr>
          <p:cNvPr id="3075" name="Picture 3" descr="D:\Dropbox\Samuel\advancement\title illustration\helmholt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32" y="0"/>
            <a:ext cx="285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1D problem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196752"/>
                <a:ext cx="7571184" cy="201622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)=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[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]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box>
                                    <m:boxPr>
                                      <m:ctrlPr>
                                        <a:rPr lang="en-GB" sz="2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r>
                                        <a:rPr lang="en-GB" sz="2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box>
                                </m:den>
                              </m:f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𝑖𝑘𝑢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 (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𝑆𝑜𝑚𝑚𝑒𝑟𝑓𝑒𝑙𝑑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(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𝐷𝑖𝑟𝑖𝑐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𝑙𝑒𝑡</m:t>
                              </m:r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96752"/>
                <a:ext cx="7571184" cy="2016224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79512" y="3368749"/>
                <a:ext cx="3945632" cy="34892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Standard scheme (Taylor)</a:t>
                </a:r>
              </a:p>
              <a:p>
                <a:endParaRPr lang="en-GB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Central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p</a:t>
                </a:r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oint: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[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endChr m:val="]"/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he-IL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GB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Sommerfeld (right):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[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endChr m:val="]"/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𝑖𝑘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he-IL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fr-FR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</a:rPr>
                  <a:t>Sommerfeld </a:t>
                </a:r>
                <a:r>
                  <a:rPr lang="en-GB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>(left):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[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endChr m:val="]"/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𝑖𝑘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GB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79512" y="3368749"/>
                <a:ext cx="3945632" cy="3489251"/>
              </a:xfrm>
              <a:blipFill rotWithShape="1">
                <a:blip r:embed="rId4"/>
                <a:stretch>
                  <a:fillRect t="-2098" b="-8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419600" y="3284984"/>
                <a:ext cx="3752800" cy="348925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New scheme(Taylor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sin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⁡(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fr-F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 series)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]</m:t>
                            </m:r>
                          </m:e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𝜔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𝑖𝑠𝑖𝑛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GB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GB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dirty="0" smtClean="0">
                    <a:solidFill>
                      <a:schemeClr val="bg1">
                        <a:lumMod val="50000"/>
                      </a:schemeClr>
                    </a:solidFill>
                  </a:rPr>
                  <a:t>The scheme is exact i.e. it does not have any truncation error.</a:t>
                </a:r>
              </a:p>
              <a:p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419600" y="3284984"/>
                <a:ext cx="3752800" cy="3489251"/>
              </a:xfrm>
              <a:blipFill rotWithShape="1">
                <a:blip r:embed="rId5"/>
                <a:stretch>
                  <a:fillRect t="-1748" r="-9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2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Program requirements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Build a first generic tool to handle the problem according to: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The type of scheme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Boundary Conditions</a:t>
                </a:r>
              </a:p>
              <a:p>
                <a:pPr lvl="2"/>
                <a:r>
                  <a:rPr lang="en-GB" sz="2200" dirty="0" smtClean="0">
                    <a:solidFill>
                      <a:srgbClr val="002060"/>
                    </a:solidFill>
                  </a:rPr>
                  <a:t>Sommerfeld Boundary Condition (left or right) </a:t>
                </a:r>
              </a:p>
              <a:p>
                <a:pPr lvl="2"/>
                <a:r>
                  <a:rPr lang="en-GB" sz="2200" dirty="0" smtClean="0">
                    <a:solidFill>
                      <a:srgbClr val="002060"/>
                    </a:solidFill>
                  </a:rPr>
                  <a:t>Dirichlet Boundary Condition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Definition of the 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GB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for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fr-FR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fr-FR" sz="2400" b="0" dirty="0" smtClean="0">
                    <a:solidFill>
                      <a:srgbClr val="002060"/>
                    </a:solidFill>
                  </a:rPr>
                  <a:t> values</a:t>
                </a:r>
              </a:p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The error is the infinite norm: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Closed form solution of the 1D problem: 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𝑖𝑘𝑥</m:t>
                        </m:r>
                      </m:sup>
                    </m:sSup>
                  </m:oMath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5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Medical ultrasound imaging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690864" cy="459028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Modes (A, B, C, M, Doppler, 3D, Tomography…)</a:t>
            </a:r>
          </a:p>
          <a:p>
            <a:endParaRPr lang="en-GB" dirty="0">
              <a:solidFill>
                <a:srgbClr val="002060"/>
              </a:solidFill>
            </a:endParaRPr>
          </a:p>
          <a:p>
            <a:endParaRPr lang="en-GB" dirty="0" smtClean="0">
              <a:solidFill>
                <a:srgbClr val="002060"/>
              </a:solidFill>
            </a:endParaRPr>
          </a:p>
          <a:p>
            <a:r>
              <a:rPr lang="en-GB" dirty="0" smtClean="0">
                <a:solidFill>
                  <a:srgbClr val="002060"/>
                </a:solidFill>
              </a:rPr>
              <a:t>B-Mode (Brightness mode)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back-reflection only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  <a:p>
            <a:pPr lvl="1"/>
            <a:endParaRPr lang="en-GB" dirty="0" smtClean="0">
              <a:solidFill>
                <a:srgbClr val="002060"/>
              </a:solidFill>
            </a:endParaRPr>
          </a:p>
          <a:p>
            <a:pPr lvl="1"/>
            <a:endParaRPr lang="en-GB" dirty="0" smtClean="0">
              <a:solidFill>
                <a:srgbClr val="002060"/>
              </a:solidFill>
            </a:endParaRPr>
          </a:p>
          <a:p>
            <a:r>
              <a:rPr lang="en-GB" dirty="0" smtClean="0">
                <a:solidFill>
                  <a:srgbClr val="FF0000"/>
                </a:solidFill>
              </a:rPr>
              <a:t>Tomography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Transmission &amp; scattering in many directions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Enables the measurement of speed of sound and attenuation</a:t>
            </a:r>
          </a:p>
          <a:p>
            <a:pPr lvl="1"/>
            <a:endParaRPr lang="en-GB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68" y="1268760"/>
            <a:ext cx="2426208" cy="179832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32" y="3787480"/>
            <a:ext cx="3276600" cy="2593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8052" y="3095802"/>
            <a:ext cx="450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70C0"/>
                </a:solidFill>
              </a:rPr>
              <a:t>2D (B-Mode) and 3D picture</a:t>
            </a:r>
          </a:p>
          <a:p>
            <a:pPr algn="ctr"/>
            <a:r>
              <a:rPr lang="en-GB" sz="2000" dirty="0">
                <a:solidFill>
                  <a:srgbClr val="0070C0"/>
                </a:solidFill>
              </a:rPr>
              <a:t>(</a:t>
            </a:r>
            <a:r>
              <a:rPr lang="fr-FR" sz="2000" dirty="0" err="1">
                <a:solidFill>
                  <a:srgbClr val="0070C0"/>
                </a:solidFill>
              </a:rPr>
              <a:t>Mirpaha</a:t>
            </a:r>
            <a:r>
              <a:rPr lang="fr-FR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Meuhedet</a:t>
            </a:r>
            <a:r>
              <a:rPr lang="en-GB" sz="2000" dirty="0">
                <a:solidFill>
                  <a:srgbClr val="0070C0"/>
                </a:solidFill>
              </a:rPr>
              <a:t>, Jerusalem, </a:t>
            </a:r>
            <a:r>
              <a:rPr lang="en-GB" sz="2000" dirty="0" smtClean="0">
                <a:solidFill>
                  <a:srgbClr val="0070C0"/>
                </a:solidFill>
              </a:rPr>
              <a:t>2014</a:t>
            </a:r>
            <a:r>
              <a:rPr lang="en-GB" sz="2000" dirty="0" smtClean="0">
                <a:solidFill>
                  <a:srgbClr val="0070C0"/>
                </a:solidFill>
              </a:rPr>
              <a:t>)</a:t>
            </a:r>
            <a:endParaRPr lang="en-GB" sz="2000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rgbClr val="002060"/>
                </a:solidFill>
              </a:rPr>
              <a:t>Results example of the 1D scheme – compared to literature</a:t>
            </a:r>
            <a:endParaRPr lang="en-GB" sz="4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 smtClean="0">
                    <a:solidFill>
                      <a:srgbClr val="002060"/>
                    </a:solidFill>
                  </a:rPr>
                  <a:t>It is possible to reproduce results of the article.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𝑥</m:t>
                    </m:r>
                    <m:r>
                      <a:rPr lang="fr-FR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  <m:r>
                      <a:rPr lang="fr-FR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fr-FR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𝑢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fr-FR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en-GB" sz="20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h = 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0.01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error1 = 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'k'      'SFD'       'NFD'       'SFD'       'NFD'       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[ 10]    [0.0048]    [0.0017]    [0.0040]    [4.5521e-14]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[ 30]    [0.1106]    [0.0150]    [0.1137]    [1.2969e-14]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[ 50]    [0.5371]    [0.0431]    [0.5267]    [8.2523e-15]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[ 70]    [1.3487]    [0.0841]    [1.3859]    [1.5922e-14]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[100]    [1.9998]    [0.1814]    [1.9998]    [1.0716e-14]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[150]    [2.4932]    [0.3963]    [2.1038]    [1.4453e-14]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D:\Dropbox\Samuel\advancement\4-Exact and Standard Scheme\1D\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89" y="4378251"/>
            <a:ext cx="4062579" cy="24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3212976"/>
            <a:ext cx="941283" cy="52322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Mine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897" y="5373216"/>
            <a:ext cx="1604863" cy="954107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2060"/>
                </a:solidFill>
              </a:rPr>
              <a:t>From</a:t>
            </a:r>
          </a:p>
          <a:p>
            <a:pPr algn="ctr"/>
            <a:r>
              <a:rPr lang="en-US" sz="2800" dirty="0" smtClean="0">
                <a:solidFill>
                  <a:srgbClr val="002060"/>
                </a:solidFill>
              </a:rPr>
              <a:t>Literature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3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2D problem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980728"/>
                <a:ext cx="7643192" cy="119414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)=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[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]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𝑖𝑘𝑢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(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𝑆𝑜𝑚𝑚𝑒𝑟𝑓𝑒𝑙𝑑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(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𝐷𝑖𝑟𝑖𝑐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𝑙𝑒𝑡</m:t>
                              </m:r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0728"/>
                <a:ext cx="7643192" cy="1194147"/>
              </a:xfrm>
              <a:blipFill rotWithShape="1">
                <a:blip r:embed="rId3"/>
                <a:stretch>
                  <a:fillRect t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92896"/>
                <a:ext cx="3970784" cy="4392489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>Standard scheme (Taylor)</a:t>
                </a:r>
              </a:p>
              <a:p>
                <a:r>
                  <a:rPr lang="en-GB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>Central point: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4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]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>Side point (4 schemes):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[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4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𝑖𝑘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h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]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Corner point (4 schemes):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[</m:t>
                      </m:r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2</m:t>
                      </m:r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GB" sz="2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𝑘</m:t>
                      </m:r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h</m:t>
                      </m:r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]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GB" sz="20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92896"/>
                <a:ext cx="3970784" cy="4392489"/>
              </a:xfrm>
              <a:blipFill rotWithShape="1">
                <a:blip r:embed="rId4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139952" y="2492897"/>
                <a:ext cx="4176464" cy="458112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GB" sz="3300" dirty="0" smtClean="0">
                    <a:solidFill>
                      <a:schemeClr val="bg1">
                        <a:lumMod val="50000"/>
                      </a:schemeClr>
                    </a:solidFill>
                  </a:rPr>
                  <a:t>New scheme(Taylor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3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en-GB" sz="33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fr-FR" sz="33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fr-FR" sz="33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sin</m:t>
                    </m:r>
                    <m:r>
                      <a:rPr lang="fr-FR" sz="33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⁡(</m:t>
                    </m:r>
                    <m:r>
                      <a:rPr lang="fr-FR" sz="33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fr-FR" sz="33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3300" dirty="0">
                    <a:solidFill>
                      <a:schemeClr val="bg1">
                        <a:lumMod val="50000"/>
                      </a:schemeClr>
                    </a:solidFill>
                  </a:rPr>
                  <a:t> series</a:t>
                </a:r>
                <a:r>
                  <a:rPr lang="en-GB" sz="3300" dirty="0" smtClean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marL="114300" indent="0">
                  <a:buNone/>
                </a:pPr>
                <a:endParaRPr lang="en-GB" sz="2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5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  </m:t>
                              </m:r>
                            </m:e>
                            <m:e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𝑖𝑠𝑖𝑛</m:t>
                              </m:r>
                              <m:d>
                                <m:d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5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5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25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  </m:t>
                              </m:r>
                            </m:e>
                            <m:e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∈[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]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𝑖𝑠𝑖𝑛</m:t>
                              </m:r>
                              <m:d>
                                <m:d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5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5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25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sz="25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  </m:t>
                              </m:r>
                            </m:e>
                            <m:e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∈[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5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5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GB" sz="29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sz="3300" dirty="0" smtClean="0">
                    <a:solidFill>
                      <a:schemeClr val="bg1">
                        <a:lumMod val="50000"/>
                      </a:schemeClr>
                    </a:solidFill>
                  </a:rPr>
                  <a:t>The scheme use a Bessel function of the first kind: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fr-FR" sz="33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33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h</m:t>
                          </m:r>
                          <m:func>
                            <m:funcPr>
                              <m:ctrlPr>
                                <a:rPr lang="fr-FR" sz="33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3300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3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3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fr-FR" sz="33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fr-FR" sz="3300" b="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sz="3300" dirty="0" smtClean="0">
                    <a:solidFill>
                      <a:schemeClr val="bg1">
                        <a:lumMod val="50000"/>
                      </a:schemeClr>
                    </a:solidFill>
                  </a:rPr>
                  <a:t>There is one scheme for the central point, 4 scheme for the side and 4 scheme for the corners to integrate Sommerfeld.</a:t>
                </a:r>
                <a:endParaRPr lang="en-GB" sz="33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139952" y="2492897"/>
                <a:ext cx="4176464" cy="4581128"/>
              </a:xfrm>
              <a:blipFill rotWithShape="1">
                <a:blip r:embed="rId5"/>
                <a:stretch>
                  <a:fillRect t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0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2D Program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Building of a second generic program to handle this problem parameterised by: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The type of scheme (new, standard)</a:t>
                </a:r>
              </a:p>
              <a:p>
                <a:pPr lvl="1"/>
                <a:r>
                  <a:rPr lang="en-GB" sz="2400" b="1" dirty="0" smtClean="0">
                    <a:solidFill>
                      <a:srgbClr val="002060"/>
                    </a:solidFill>
                  </a:rPr>
                  <a:t>The Bessel function and its derivations (integral, exact theta)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Boundary condition (left and/or right) Dirichlet or Sommerfeld</a:t>
                </a:r>
              </a:p>
              <a:p>
                <a:pPr lvl="1"/>
                <a:r>
                  <a:rPr lang="en-GB" sz="2400" dirty="0" smtClean="0">
                    <a:solidFill>
                      <a:srgbClr val="002060"/>
                    </a:solidFill>
                  </a:rPr>
                  <a:t>the coordinate of the grid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for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fr-FR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lang="fr-FR" sz="2400" b="0" dirty="0" smtClean="0">
                    <a:solidFill>
                      <a:srgbClr val="002060"/>
                    </a:solidFill>
                  </a:rPr>
                  <a:t> </a:t>
                </a:r>
              </a:p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The error is the infinite norm: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r-FR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r>
                  <a:rPr lang="en-GB" sz="2400" b="1" dirty="0" smtClean="0">
                    <a:solidFill>
                      <a:srgbClr val="002060"/>
                    </a:solidFill>
                  </a:rPr>
                  <a:t>Closed form solution: </a:t>
                </a:r>
                <a:endParaRPr lang="en-US" sz="2400" b="1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 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=(</m:t>
                      </m:r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𝑘𝑐𝑜𝑠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fr-FR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3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1400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2D Results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580" y="836712"/>
                <a:ext cx="7620000" cy="48006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Ω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0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1</m:t>
                        </m:r>
                      </m:e>
                    </m:d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0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1</m:t>
                        </m:r>
                      </m:e>
                    </m:d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𝐷𝑖𝑟𝑖𝑐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h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𝑙𝑒𝑡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𝑆𝑜𝑢𝑡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h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 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𝑊𝑒𝑠𝑡</m:t>
                        </m:r>
                      </m:e>
                    </m:d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𝑆𝑜𝑚𝑚𝑒𝑟𝑓𝑒𝑙𝑑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𝑁𝑜𝑟𝑡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h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 </m:t>
                        </m:r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𝐸𝑎𝑠𝑡</m:t>
                        </m:r>
                      </m:e>
                    </m:d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</m:oMath>
                </a14:m>
                <a:endParaRPr lang="fr-FR" sz="1800" b="0" i="1" dirty="0" smtClean="0">
                  <a:solidFill>
                    <a:srgbClr val="002060"/>
                  </a:solidFill>
                  <a:latin typeface="Cambria Math"/>
                  <a:ea typeface="Cambria Math"/>
                  <a:cs typeface="Courier New" pitchFamily="49" charset="0"/>
                </a:endParaRPr>
              </a:p>
              <a:p>
                <a:r>
                  <a:rPr lang="fr-FR" sz="1800" dirty="0" err="1" smtClean="0">
                    <a:solidFill>
                      <a:srgbClr val="002060"/>
                    </a:solidFill>
                  </a:rPr>
                  <a:t>Analytical</a:t>
                </a:r>
                <a:r>
                  <a:rPr lang="fr-FR" sz="1800" dirty="0" smtClean="0">
                    <a:solidFill>
                      <a:srgbClr val="002060"/>
                    </a:solidFill>
                  </a:rPr>
                  <a:t> fonction: </a:t>
                </a:r>
                <a14:m>
                  <m:oMath xmlns:m="http://schemas.openxmlformats.org/officeDocument/2006/math"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=(</m:t>
                    </m:r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𝑘𝑐𝑜𝑠</m:t>
                    </m:r>
                    <m:d>
                      <m:d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func>
                      <m:funcPr>
                        <m:ctrlPr>
                          <a:rPr lang="fr-FR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GB" sz="18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h</a:t>
                </a: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: 0.0200</a:t>
                </a:r>
              </a:p>
              <a:p>
                <a:pPr marL="114300" indent="0">
                  <a:buNone/>
                </a:pPr>
                <a:r>
                  <a:rPr lang="en-GB" sz="1400" dirty="0" err="1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res_tab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''          ''           'E </a:t>
                </a:r>
                <a:r>
                  <a:rPr lang="en-GB" sz="14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inf</a:t>
                </a: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      'E </a:t>
                </a:r>
                <a:r>
                  <a:rPr lang="en-GB" sz="14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inf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'</a:t>
                </a:r>
                <a:r>
                  <a:rPr lang="en-GB" sz="14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        'k'          'SFD'        'NFD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[0.8485]    [42.4264]    [25.0648]    [12.1595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[0.7071]    [35.3553]    [14.3569]    [ 7.0017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[0.5657]    [28.2843]    [ 7.2401]    [ 3.5638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[0.4243]    [21.2132]    [ 3.0220]    [ 1.4996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[0.2828]    [14.1421]    [ 0.8713]    [ 0.4450</a:t>
                </a: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</a:p>
              <a:p>
                <a:pPr marL="114300" indent="0">
                  <a:buNone/>
                </a:pPr>
                <a:r>
                  <a:rPr lang="en-GB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   [0.1414]    [ 7.0711]    [ 0.1053]    [ 0.0543]</a:t>
                </a:r>
                <a:endParaRPr lang="en-GB" sz="14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80" y="836712"/>
                <a:ext cx="7620000" cy="4800600"/>
              </a:xfrm>
              <a:blipFill rotWithShape="1">
                <a:blip r:embed="rId3"/>
                <a:stretch>
                  <a:fillRect t="-761" r="-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16200000">
            <a:off x="-108519" y="2917952"/>
            <a:ext cx="941283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Mine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977712" y="5122530"/>
            <a:ext cx="1604863" cy="95410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2060"/>
                </a:solidFill>
              </a:rPr>
              <a:t>From</a:t>
            </a:r>
          </a:p>
          <a:p>
            <a:pPr algn="ctr"/>
            <a:r>
              <a:rPr lang="en-US" sz="2800" dirty="0" smtClean="0">
                <a:solidFill>
                  <a:srgbClr val="002060"/>
                </a:solidFill>
              </a:rPr>
              <a:t>Literature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33</a:t>
            </a:fld>
            <a:endParaRPr lang="en-GB" dirty="0"/>
          </a:p>
        </p:txBody>
      </p:sp>
      <p:pic>
        <p:nvPicPr>
          <p:cNvPr id="3074" name="Picture 2" descr="D:\Dropbox\Samuel\advancement\4-Exact and Standard Scheme\2D\article simulation\resul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4077072"/>
            <a:ext cx="545723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72816"/>
            <a:ext cx="7543800" cy="2593975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Higher </a:t>
            </a:r>
            <a:r>
              <a:rPr lang="en-GB" dirty="0">
                <a:solidFill>
                  <a:srgbClr val="002060"/>
                </a:solidFill>
              </a:rPr>
              <a:t>order finite difference </a:t>
            </a:r>
            <a:r>
              <a:rPr lang="en-GB" dirty="0" smtClean="0">
                <a:solidFill>
                  <a:srgbClr val="002060"/>
                </a:solidFill>
              </a:rPr>
              <a:t>schemes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437112"/>
            <a:ext cx="6461760" cy="2232248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References:</a:t>
            </a:r>
          </a:p>
          <a:p>
            <a:r>
              <a:rPr lang="en-GB" dirty="0">
                <a:solidFill>
                  <a:srgbClr val="002060"/>
                </a:solidFill>
              </a:rPr>
              <a:t>Isaac </a:t>
            </a:r>
            <a:r>
              <a:rPr lang="en-GB" dirty="0" err="1">
                <a:solidFill>
                  <a:srgbClr val="002060"/>
                </a:solidFill>
              </a:rPr>
              <a:t>Harari</a:t>
            </a:r>
            <a:r>
              <a:rPr lang="en-GB" dirty="0">
                <a:solidFill>
                  <a:srgbClr val="002060"/>
                </a:solidFill>
              </a:rPr>
              <a:t> and Eli </a:t>
            </a:r>
            <a:r>
              <a:rPr lang="en-GB" dirty="0" err="1">
                <a:solidFill>
                  <a:srgbClr val="002060"/>
                </a:solidFill>
              </a:rPr>
              <a:t>Turkel</a:t>
            </a:r>
            <a:r>
              <a:rPr lang="en-GB" dirty="0">
                <a:solidFill>
                  <a:srgbClr val="002060"/>
                </a:solidFill>
              </a:rPr>
              <a:t>, "</a:t>
            </a:r>
            <a:r>
              <a:rPr lang="en-GB" b="1" dirty="0">
                <a:solidFill>
                  <a:srgbClr val="002060"/>
                </a:solidFill>
              </a:rPr>
              <a:t>Accurate Finite Difference Methods for Time-Harmonic Wave Propagation</a:t>
            </a:r>
            <a:r>
              <a:rPr lang="en-GB" dirty="0">
                <a:solidFill>
                  <a:srgbClr val="002060"/>
                </a:solidFill>
              </a:rPr>
              <a:t>," </a:t>
            </a:r>
            <a:r>
              <a:rPr lang="en-GB" i="1" dirty="0">
                <a:solidFill>
                  <a:srgbClr val="002060"/>
                </a:solidFill>
              </a:rPr>
              <a:t>Journal of Computational Physics</a:t>
            </a:r>
            <a:r>
              <a:rPr lang="en-GB" dirty="0">
                <a:solidFill>
                  <a:srgbClr val="002060"/>
                </a:solidFill>
              </a:rPr>
              <a:t>, vol. 119, 252-270 (1995), 1994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GB" dirty="0">
                <a:solidFill>
                  <a:srgbClr val="002060"/>
                </a:solidFill>
              </a:rPr>
              <a:t>Yogi </a:t>
            </a:r>
            <a:r>
              <a:rPr lang="en-GB" dirty="0" err="1">
                <a:solidFill>
                  <a:srgbClr val="002060"/>
                </a:solidFill>
              </a:rPr>
              <a:t>Erlangga</a:t>
            </a:r>
            <a:r>
              <a:rPr lang="en-GB" dirty="0">
                <a:solidFill>
                  <a:srgbClr val="002060"/>
                </a:solidFill>
              </a:rPr>
              <a:t> and Eli </a:t>
            </a:r>
            <a:r>
              <a:rPr lang="en-GB" dirty="0" err="1">
                <a:solidFill>
                  <a:srgbClr val="002060"/>
                </a:solidFill>
              </a:rPr>
              <a:t>Turkel</a:t>
            </a:r>
            <a:r>
              <a:rPr lang="en-GB" dirty="0">
                <a:solidFill>
                  <a:srgbClr val="002060"/>
                </a:solidFill>
              </a:rPr>
              <a:t>, "</a:t>
            </a:r>
            <a:r>
              <a:rPr lang="en-GB" b="1" dirty="0">
                <a:solidFill>
                  <a:srgbClr val="002060"/>
                </a:solidFill>
              </a:rPr>
              <a:t>ITERATIVE SCHEMES FOR HIGH ORDER COMPACT DISCRETIZATIONS TO THE EXTERIOR HELMHOLTZ EQUATION</a:t>
            </a:r>
            <a:r>
              <a:rPr lang="en-GB" dirty="0">
                <a:solidFill>
                  <a:srgbClr val="002060"/>
                </a:solidFill>
              </a:rPr>
              <a:t>," 2012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GB" dirty="0">
                <a:solidFill>
                  <a:srgbClr val="002060"/>
                </a:solidFill>
              </a:rPr>
              <a:t>Dan Gordon and Rachel Gordon, "</a:t>
            </a:r>
            <a:r>
              <a:rPr lang="en-GB" b="1" dirty="0">
                <a:solidFill>
                  <a:srgbClr val="002060"/>
                </a:solidFill>
              </a:rPr>
              <a:t>Parallel solution of high frequency Helmholtz equations using high order finite difference schemes</a:t>
            </a:r>
            <a:r>
              <a:rPr lang="en-GB" dirty="0">
                <a:solidFill>
                  <a:srgbClr val="002060"/>
                </a:solidFill>
              </a:rPr>
              <a:t>," </a:t>
            </a:r>
            <a:r>
              <a:rPr lang="en-GB" i="1" dirty="0">
                <a:solidFill>
                  <a:srgbClr val="002060"/>
                </a:solidFill>
              </a:rPr>
              <a:t>Applied Mathematics and Computation</a:t>
            </a:r>
            <a:r>
              <a:rPr lang="en-GB" dirty="0">
                <a:solidFill>
                  <a:srgbClr val="002060"/>
                </a:solidFill>
              </a:rPr>
              <a:t>, vol. 218 (2012) 10737–10754, </a:t>
            </a:r>
            <a:r>
              <a:rPr lang="en-GB" dirty="0" smtClean="0">
                <a:solidFill>
                  <a:srgbClr val="002060"/>
                </a:solidFill>
              </a:rPr>
              <a:t>2012</a:t>
            </a:r>
          </a:p>
          <a:p>
            <a:r>
              <a:rPr lang="en-GB" dirty="0">
                <a:solidFill>
                  <a:srgbClr val="002060"/>
                </a:solidFill>
              </a:rPr>
              <a:t>Eli </a:t>
            </a:r>
            <a:r>
              <a:rPr lang="en-GB" dirty="0" err="1">
                <a:solidFill>
                  <a:srgbClr val="002060"/>
                </a:solidFill>
              </a:rPr>
              <a:t>Turkel</a:t>
            </a:r>
            <a:r>
              <a:rPr lang="en-GB" dirty="0">
                <a:solidFill>
                  <a:srgbClr val="002060"/>
                </a:solidFill>
              </a:rPr>
              <a:t>, Dan Gordon, Rachel Gordon, and </a:t>
            </a:r>
            <a:r>
              <a:rPr lang="en-GB" dirty="0" err="1">
                <a:solidFill>
                  <a:srgbClr val="002060"/>
                </a:solidFill>
              </a:rPr>
              <a:t>Semyon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Tsynkov</a:t>
            </a:r>
            <a:r>
              <a:rPr lang="en-GB" dirty="0">
                <a:solidFill>
                  <a:srgbClr val="002060"/>
                </a:solidFill>
              </a:rPr>
              <a:t>, "</a:t>
            </a:r>
            <a:r>
              <a:rPr lang="en-GB" b="1" dirty="0">
                <a:solidFill>
                  <a:srgbClr val="002060"/>
                </a:solidFill>
              </a:rPr>
              <a:t>Compact 2D and 3D sixth order schemes for the Helmholtz equation with variable wave number</a:t>
            </a:r>
            <a:r>
              <a:rPr lang="en-GB" dirty="0">
                <a:solidFill>
                  <a:srgbClr val="002060"/>
                </a:solidFill>
              </a:rPr>
              <a:t>," </a:t>
            </a:r>
            <a:r>
              <a:rPr lang="en-GB" i="1" dirty="0">
                <a:solidFill>
                  <a:srgbClr val="002060"/>
                </a:solidFill>
              </a:rPr>
              <a:t>Journal of Computational Physics</a:t>
            </a:r>
            <a:r>
              <a:rPr lang="en-GB" dirty="0">
                <a:solidFill>
                  <a:srgbClr val="002060"/>
                </a:solidFill>
              </a:rPr>
              <a:t>, vol. 232 (2013) 272–287, 2012</a:t>
            </a:r>
            <a:endParaRPr lang="en-GB" dirty="0" smtClean="0">
              <a:solidFill>
                <a:srgbClr val="002060"/>
              </a:solidFill>
            </a:endParaRPr>
          </a:p>
          <a:p>
            <a:endParaRPr lang="en-GB" dirty="0" smtClean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34</a:t>
            </a:fld>
            <a:endParaRPr lang="en-GB" dirty="0"/>
          </a:p>
        </p:txBody>
      </p:sp>
      <p:pic>
        <p:nvPicPr>
          <p:cNvPr id="8194" name="Picture 2" descr="D:\Dropbox\Samuel\advancement\title illustration\me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46043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5-points to 9-points stencil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1026" name="Picture 2" descr="D:\Dropbox\Samuel\advancement\5-high order scheme\9-stenc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54" y="1551183"/>
            <a:ext cx="2506165" cy="25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Samuel\advancement\5-high order scheme\5-st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1184"/>
            <a:ext cx="2521677" cy="25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635896" y="2624095"/>
            <a:ext cx="1076151" cy="30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65873" y="2179111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73" y="2179111"/>
                <a:ext cx="557855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35269" y="2179110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269" y="2179110"/>
                <a:ext cx="557855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5793" y="2179111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93" y="2179111"/>
                <a:ext cx="5578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30600" y="1529949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1529949"/>
                <a:ext cx="557855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30600" y="2826093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600" y="2826093"/>
                <a:ext cx="557855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760" y="1526918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60" y="1526918"/>
                <a:ext cx="557855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70760" y="2827582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60" y="2827582"/>
                <a:ext cx="557855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19398" y="2179108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98" y="2179108"/>
                <a:ext cx="557855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78155" y="3127355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155" y="3127355"/>
                <a:ext cx="5578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78155" y="1495853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155" y="1495853"/>
                <a:ext cx="5578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24916" y="2179111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16" y="2179111"/>
                <a:ext cx="557855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98521" y="2179108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21" y="2179108"/>
                <a:ext cx="5578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257278" y="3127355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278" y="3127355"/>
                <a:ext cx="557855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57278" y="1495853"/>
                <a:ext cx="557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278" y="1495853"/>
                <a:ext cx="557855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3528" y="4538619"/>
                <a:ext cx="8064896" cy="1489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s</m:t>
                          </m:r>
                        </m:sub>
                      </m:sSub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</m:t>
                          </m:r>
                        </m:sub>
                      </m:sSub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538619"/>
                <a:ext cx="8064896" cy="1489062"/>
              </a:xfrm>
              <a:prstGeom prst="rect">
                <a:avLst/>
              </a:prstGeom>
              <a:blipFill rotWithShape="1">
                <a:blip r:embed="rId12"/>
                <a:stretch>
                  <a:fillRect t="-3689" b="-9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6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161925"/>
            <a:ext cx="7620000" cy="1143000"/>
          </a:xfrm>
        </p:spPr>
        <p:txBody>
          <a:bodyPr/>
          <a:lstStyle/>
          <a:p>
            <a:r>
              <a:rPr lang="en-GB" sz="4400" dirty="0" smtClean="0">
                <a:solidFill>
                  <a:srgbClr val="002060"/>
                </a:solidFill>
              </a:rPr>
              <a:t>Central &amp; Sommerfeld Schemes</a:t>
            </a:r>
            <a:endParaRPr lang="en-GB" sz="4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9127365"/>
                  </p:ext>
                </p:extLst>
              </p:nvPr>
            </p:nvGraphicFramePr>
            <p:xfrm>
              <a:off x="179512" y="723147"/>
              <a:ext cx="8064896" cy="3425933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008112"/>
                    <a:gridCol w="2500218"/>
                    <a:gridCol w="2278283"/>
                    <a:gridCol w="2278283"/>
                  </a:tblGrid>
                  <a:tr h="409230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000" b="1" kern="1600" dirty="0" smtClean="0">
                              <a:effectLst/>
                              <a:latin typeface="Calibri"/>
                              <a:ea typeface="Times New Roman"/>
                            </a:rPr>
                            <a:t>Central Scheme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09230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 dirty="0" smtClean="0">
                              <a:effectLst/>
                            </a:rPr>
                            <a:t>Order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kern="160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600">
                                        <a:effectLst/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2000" kern="1600">
                                        <a:effectLst/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kern="160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600">
                                        <a:effectLst/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2000" kern="1600">
                                        <a:effectLst/>
                                        <a:latin typeface="Cambria Math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i="1" kern="160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600">
                                        <a:effectLst/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2000" kern="1600">
                                        <a:effectLst/>
                                        <a:latin typeface="Cambria Math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16875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>
                              <a:effectLst/>
                            </a:rPr>
                            <a:t>2</a:t>
                          </a:r>
                          <a:r>
                            <a:rPr lang="en-US" sz="2000" kern="1600" baseline="30000">
                              <a:effectLst/>
                            </a:rPr>
                            <a:t>nd</a:t>
                          </a:r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l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706746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>
                              <a:effectLst/>
                            </a:rPr>
                            <a:t>4</a:t>
                          </a:r>
                          <a:r>
                            <a:rPr lang="en-US" sz="2000" kern="1600" baseline="30000">
                              <a:effectLst/>
                            </a:rPr>
                            <a:t>th</a:t>
                          </a:r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36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600" i="1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72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b="1" kern="16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600" i="1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𝛾</m:t>
                                </m:r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/</m:t>
                                </m:r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144</m:t>
                                </m:r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400" b="1" kern="16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123812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 dirty="0" smtClean="0">
                              <a:effectLst/>
                            </a:rPr>
                            <a:t>6</a:t>
                          </a:r>
                          <a:r>
                            <a:rPr lang="en-US" sz="2000" kern="1600" baseline="30000" dirty="0" smtClean="0">
                              <a:effectLst/>
                            </a:rPr>
                            <a:t>th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67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90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𝛿</m:t>
                                    </m:r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180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600" i="1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45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𝛿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720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1600" i="1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360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kern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𝛿</m:t>
                                    </m:r>
                                  </m:num>
                                  <m:den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720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sz="1600" i="1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1600" kern="16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kern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400" b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360040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000" kern="1600" dirty="0" smtClean="0">
                              <a:effectLst/>
                            </a:rPr>
                            <a:t>exact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fr-FR" sz="1600" i="1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fr-FR" sz="1600" kern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fr-FR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fr-FR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fr-FR" sz="16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600" b="0" i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sz="14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sz="1400" b="0" i="1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just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kern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sz="1400" b="0" i="0" kern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9127365"/>
                  </p:ext>
                </p:extLst>
              </p:nvPr>
            </p:nvGraphicFramePr>
            <p:xfrm>
              <a:off x="179512" y="723147"/>
              <a:ext cx="8064896" cy="3425933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008112"/>
                    <a:gridCol w="2500218"/>
                    <a:gridCol w="2278283"/>
                    <a:gridCol w="2278283"/>
                  </a:tblGrid>
                  <a:tr h="409230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000" b="1" kern="1600" dirty="0" smtClean="0">
                              <a:effectLst/>
                              <a:latin typeface="Calibri"/>
                              <a:ea typeface="Times New Roman"/>
                            </a:rPr>
                            <a:t>Central Scheme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409230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 dirty="0" smtClean="0">
                              <a:effectLst/>
                            </a:rPr>
                            <a:t>Order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40146" t="-119403" r="-181995" b="-662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154424" t="-119403" r="-100536" b="-662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53743" t="-119403" r="-267" b="-662687"/>
                          </a:stretch>
                        </a:blipFill>
                      </a:tcPr>
                    </a:tc>
                  </a:tr>
                  <a:tr h="416875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>
                              <a:effectLst/>
                            </a:rPr>
                            <a:t>2</a:t>
                          </a:r>
                          <a:r>
                            <a:rPr lang="en-US" sz="2000" kern="1600" baseline="30000">
                              <a:effectLst/>
                            </a:rPr>
                            <a:t>nd</a:t>
                          </a:r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40146" t="-213043" r="-181995" b="-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154424" t="-213043" r="-100536" b="-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53743" t="-213043" r="-267" b="-543478"/>
                          </a:stretch>
                        </a:blipFill>
                      </a:tcPr>
                    </a:tc>
                  </a:tr>
                  <a:tr h="706746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>
                              <a:effectLst/>
                            </a:rPr>
                            <a:t>4</a:t>
                          </a:r>
                          <a:r>
                            <a:rPr lang="en-US" sz="2000" kern="1600" baseline="30000">
                              <a:effectLst/>
                            </a:rPr>
                            <a:t>th</a:t>
                          </a:r>
                          <a:endParaRPr lang="en-GB" sz="2000" b="1" kern="160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40146" t="-186207" r="-181995" b="-22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154424" t="-186207" r="-100536" b="-22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53743" t="-186207" r="-267" b="-223276"/>
                          </a:stretch>
                        </a:blipFill>
                      </a:tcPr>
                    </a:tc>
                  </a:tr>
                  <a:tr h="1123812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kern="1600" dirty="0" smtClean="0">
                              <a:effectLst/>
                            </a:rPr>
                            <a:t>6</a:t>
                          </a:r>
                          <a:r>
                            <a:rPr lang="en-US" sz="2000" kern="1600" baseline="30000" dirty="0" smtClean="0">
                              <a:effectLst/>
                            </a:rPr>
                            <a:t>th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40146" t="-180435" r="-181995" b="-40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154424" t="-180435" r="-100536" b="-40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53743" t="-180435" r="-267" b="-40761"/>
                          </a:stretch>
                        </a:blipFill>
                      </a:tcPr>
                    </a:tc>
                  </a:tr>
                  <a:tr h="360040">
                    <a:tc>
                      <a:txBody>
                        <a:bodyPr/>
                        <a:lstStyle/>
                        <a:p>
                          <a:pPr marR="144145" algn="ctr">
                            <a:spcBef>
                              <a:spcPts val="12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000" kern="1600" dirty="0" smtClean="0">
                              <a:effectLst/>
                            </a:rPr>
                            <a:t>exact</a:t>
                          </a:r>
                          <a:endParaRPr lang="en-GB" sz="2000" b="1" kern="1600" dirty="0">
                            <a:effectLst/>
                            <a:latin typeface="Calibri"/>
                            <a:ea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40146" t="-874576" r="-181995" b="-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154424" t="-874576" r="-100536" b="-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3"/>
                          <a:stretch>
                            <a:fillRect l="-253743" t="-874576" r="-267" b="-2711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45155933"/>
                  </p:ext>
                </p:extLst>
              </p:nvPr>
            </p:nvGraphicFramePr>
            <p:xfrm>
              <a:off x="179512" y="4293096"/>
              <a:ext cx="8064896" cy="230425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917232"/>
                    <a:gridCol w="7147664"/>
                  </a:tblGrid>
                  <a:tr h="413624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Order 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err="1" smtClean="0"/>
                            <a:t>Sommerfeld</a:t>
                          </a:r>
                          <a:r>
                            <a:rPr lang="en-GB" dirty="0" smtClean="0"/>
                            <a:t> scheme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423557">
                    <a:tc>
                      <a:txBody>
                        <a:bodyPr/>
                        <a:lstStyle/>
                        <a:p>
                          <a:r>
                            <a:rPr lang="en-GB" b="1" dirty="0" smtClean="0"/>
                            <a:t>2</a:t>
                          </a:r>
                          <a:r>
                            <a:rPr lang="en-GB" b="1" baseline="30000" dirty="0" smtClean="0"/>
                            <a:t>nd</a:t>
                          </a:r>
                          <a:r>
                            <a:rPr lang="en-GB" b="1" dirty="0" smtClean="0"/>
                            <a:t> </a:t>
                          </a: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𝑖𝑘</m:t>
                                </m:r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fr-FR" sz="16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fr-FR" sz="16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1043518">
                    <a:tc>
                      <a:txBody>
                        <a:bodyPr/>
                        <a:lstStyle/>
                        <a:p>
                          <a:r>
                            <a:rPr lang="en-GB" b="1" dirty="0" smtClean="0"/>
                            <a:t>6</a:t>
                          </a:r>
                          <a:r>
                            <a:rPr lang="en-GB" b="1" baseline="30000" dirty="0" smtClean="0"/>
                            <a:t>th</a:t>
                          </a:r>
                          <a:r>
                            <a:rPr lang="en-GB" dirty="0" smtClean="0"/>
                            <a:t> 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kern="120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GB" sz="1600" i="1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1600" i="1" kern="12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sz="1600" i="1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1600" i="1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GB" sz="1600" kern="12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1600" i="1" kern="12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sz="1600" i="1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1600" i="1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kern="120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GB" sz="1600" kern="120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120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GB" sz="1600" i="1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600" i="1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kern="12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GB" sz="1600" kern="12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sz="16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</a:endParaRPr>
                        </a:p>
                        <a:p>
                          <a:endParaRPr lang="en-GB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423557">
                    <a:tc>
                      <a:txBody>
                        <a:bodyPr/>
                        <a:lstStyle/>
                        <a:p>
                          <a:r>
                            <a:rPr lang="en-GB" b="1" dirty="0" smtClean="0"/>
                            <a:t>exact</a:t>
                          </a: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kern="120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𝑖𝑠𝑖𝑛</m:t>
                              </m:r>
                              <m:d>
                                <m:d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 kern="12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2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1600" kern="12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0</m:t>
                              </m:r>
                            </m:oMath>
                          </a14:m>
                          <a:r>
                            <a:rPr lang="en-GB" sz="1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GB" sz="1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𝑖𝑠𝑖𝑛</m:t>
                              </m:r>
                              <m:d>
                                <m:d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 kern="12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2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GB" sz="1600" kern="120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i="1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sz="1600" kern="12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=</m:t>
                              </m:r>
                              <m:r>
                                <a:rPr lang="en-GB" sz="1600" kern="12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/>
                                </a:rPr>
                                <m:t>0</m:t>
                              </m:r>
                            </m:oMath>
                          </a14:m>
                          <a:endParaRPr lang="en-GB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45155933"/>
                  </p:ext>
                </p:extLst>
              </p:nvPr>
            </p:nvGraphicFramePr>
            <p:xfrm>
              <a:off x="179512" y="4293096"/>
              <a:ext cx="8064896" cy="230425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917232"/>
                    <a:gridCol w="7147664"/>
                  </a:tblGrid>
                  <a:tr h="413624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Order 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err="1" smtClean="0"/>
                            <a:t>Sommerfeld</a:t>
                          </a:r>
                          <a:r>
                            <a:rPr lang="en-GB" dirty="0" smtClean="0"/>
                            <a:t> scheme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423557">
                    <a:tc>
                      <a:txBody>
                        <a:bodyPr/>
                        <a:lstStyle/>
                        <a:p>
                          <a:r>
                            <a:rPr lang="en-GB" b="1" dirty="0" smtClean="0"/>
                            <a:t>2</a:t>
                          </a:r>
                          <a:r>
                            <a:rPr lang="en-GB" b="1" baseline="30000" dirty="0" smtClean="0"/>
                            <a:t>nd</a:t>
                          </a:r>
                          <a:r>
                            <a:rPr lang="en-GB" b="1" dirty="0" smtClean="0"/>
                            <a:t> </a:t>
                          </a: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2788" t="-105797" r="-85" b="-359420"/>
                          </a:stretch>
                        </a:blipFill>
                      </a:tcPr>
                    </a:tc>
                  </a:tr>
                  <a:tr h="1043518">
                    <a:tc>
                      <a:txBody>
                        <a:bodyPr/>
                        <a:lstStyle/>
                        <a:p>
                          <a:r>
                            <a:rPr lang="en-GB" b="1" dirty="0" smtClean="0"/>
                            <a:t>6</a:t>
                          </a:r>
                          <a:r>
                            <a:rPr lang="en-GB" b="1" baseline="30000" dirty="0" smtClean="0"/>
                            <a:t>th</a:t>
                          </a:r>
                          <a:r>
                            <a:rPr lang="en-GB" dirty="0" smtClean="0"/>
                            <a:t> 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2788" t="-82558" r="-85" b="-44186"/>
                          </a:stretch>
                        </a:blipFill>
                      </a:tcPr>
                    </a:tc>
                  </a:tr>
                  <a:tr h="423557">
                    <a:tc>
                      <a:txBody>
                        <a:bodyPr/>
                        <a:lstStyle/>
                        <a:p>
                          <a:r>
                            <a:rPr lang="en-GB" b="1" dirty="0" smtClean="0"/>
                            <a:t>exact</a:t>
                          </a:r>
                          <a:endParaRPr lang="en-GB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2788" t="-455072" r="-85" b="-1014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Redesign of the code in OOP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 smtClean="0">
                <a:solidFill>
                  <a:srgbClr val="002060"/>
                </a:solidFill>
              </a:rPr>
              <a:t>A strong need for a more flexible type of program that would take into account: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Various Central schemes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(two types of stencils)</a:t>
            </a:r>
          </a:p>
          <a:p>
            <a:pPr lvl="1"/>
            <a:r>
              <a:rPr lang="en-GB" sz="2400" dirty="0">
                <a:solidFill>
                  <a:srgbClr val="002060"/>
                </a:solidFill>
              </a:rPr>
              <a:t>Various </a:t>
            </a:r>
            <a:r>
              <a:rPr lang="en-GB" sz="2400" dirty="0" err="1" smtClean="0">
                <a:solidFill>
                  <a:srgbClr val="002060"/>
                </a:solidFill>
              </a:rPr>
              <a:t>Sommerfeld</a:t>
            </a:r>
            <a:r>
              <a:rPr lang="en-GB" sz="2400" dirty="0" smtClean="0">
                <a:solidFill>
                  <a:srgbClr val="002060"/>
                </a:solidFill>
              </a:rPr>
              <a:t> schemes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A need to </a:t>
            </a:r>
            <a:r>
              <a:rPr lang="en-GB" sz="2400" dirty="0">
                <a:solidFill>
                  <a:srgbClr val="002060"/>
                </a:solidFill>
              </a:rPr>
              <a:t>easily </a:t>
            </a:r>
            <a:r>
              <a:rPr lang="en-GB" sz="2400" dirty="0" smtClean="0">
                <a:solidFill>
                  <a:srgbClr val="002060"/>
                </a:solidFill>
              </a:rPr>
              <a:t>use a variety of Central Scheme / Boundary Condition combinations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A more testable (and tested!) framework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Easy to use and to read from a user (and programmer) point of view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Clear computation of error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Easy and quick graphical representation</a:t>
            </a:r>
          </a:p>
          <a:p>
            <a:pPr lvl="1"/>
            <a:r>
              <a:rPr lang="en-GB" sz="2400" dirty="0" smtClean="0">
                <a:solidFill>
                  <a:srgbClr val="002060"/>
                </a:solidFill>
              </a:rPr>
              <a:t>Export of resulting data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2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834" y="-17258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Central Scheme Module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4098" name="Picture 2" descr="D:\Dropbox\Samuel\advancement\5-high order scheme\Finite Difference 2D__Central Point Schemes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69" y="476672"/>
            <a:ext cx="8485658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9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64" y="-27384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Sommerfeld Scheme Module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5122" name="Picture 2" descr="D:\Dropbox\Samuel\advancement\5-high order scheme\Finite Difference 2D__Sommerfeld Schem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764704"/>
            <a:ext cx="7359881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2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00" y="2420888"/>
            <a:ext cx="7620000" cy="114300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The physics of the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</a:t>
            </a:fld>
            <a:endParaRPr lang="en-GB" dirty="0"/>
          </a:p>
        </p:txBody>
      </p:sp>
      <p:pic>
        <p:nvPicPr>
          <p:cNvPr id="5122" name="Picture 2" descr="D:\Dropbox\Samuel\advancement\title illustration\wa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4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ropbox\Samuel\advancement\title illustration\wa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569790"/>
            <a:ext cx="9144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79512" y="5580112"/>
            <a:ext cx="7702624" cy="13052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2060"/>
                </a:solidFill>
              </a:rPr>
              <a:t>References:</a:t>
            </a:r>
          </a:p>
          <a:p>
            <a:r>
              <a:rPr lang="en-GB" dirty="0" err="1">
                <a:solidFill>
                  <a:srgbClr val="002060"/>
                </a:solidFill>
              </a:rPr>
              <a:t>Olof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Runborg</a:t>
            </a:r>
            <a:r>
              <a:rPr lang="en-GB" dirty="0">
                <a:solidFill>
                  <a:srgbClr val="002060"/>
                </a:solidFill>
              </a:rPr>
              <a:t>, "Helmholtz Equation and High Frequency Approximations," in http://www.csc.kth.se/utbildning/kth/kurser/DN2255/ndiff12/.</a:t>
            </a:r>
            <a:endParaRPr lang="he-IL" dirty="0" smtClean="0">
              <a:solidFill>
                <a:srgbClr val="002060"/>
              </a:solidFill>
            </a:endParaRPr>
          </a:p>
          <a:p>
            <a:r>
              <a:rPr lang="en-GB" dirty="0" smtClean="0">
                <a:solidFill>
                  <a:srgbClr val="002060"/>
                </a:solidFill>
              </a:rPr>
              <a:t>Burden R L. and Faire J D, </a:t>
            </a:r>
            <a:r>
              <a:rPr lang="en-GB" b="1" i="1" dirty="0" smtClean="0">
                <a:solidFill>
                  <a:srgbClr val="002060"/>
                </a:solidFill>
              </a:rPr>
              <a:t>Numerical Analysis</a:t>
            </a:r>
            <a:r>
              <a:rPr lang="en-GB" dirty="0" smtClean="0">
                <a:solidFill>
                  <a:srgbClr val="002060"/>
                </a:solidFill>
              </a:rPr>
              <a:t>, 9th ed.: Brooks/Cole, 2010.</a:t>
            </a:r>
          </a:p>
        </p:txBody>
      </p:sp>
    </p:spTree>
    <p:extLst>
      <p:ext uri="{BB962C8B-B14F-4D97-AF65-F5344CB8AC3E}">
        <p14:creationId xmlns:p14="http://schemas.microsoft.com/office/powerpoint/2010/main" val="4976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36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Simulation Module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6147" name="Picture 3" descr="D:\Dropbox\Samuel\advancement\5-high order scheme\Finite Difference 2D__Simulatio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980728"/>
            <a:ext cx="855232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59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Reporting Module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7170" name="Picture 2" descr="D:\Dropbox\Samuel\advancement\5-high order scheme\Finite Difference 2D__Reporting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1"/>
            <a:ext cx="7200800" cy="57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3" y="18601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Poisson revisited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268760"/>
            <a:ext cx="3816424" cy="5184576"/>
          </a:xfrm>
        </p:spPr>
        <p:txBody>
          <a:bodyPr>
            <a:normAutofit fontScale="25000" lnSpcReduction="20000"/>
          </a:bodyPr>
          <a:lstStyle/>
          <a:p>
            <a:pPr marL="114300" indent="0">
              <a:buNone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% definition of the area we </a:t>
            </a:r>
          </a:p>
          <a:p>
            <a:pPr marL="114300" indent="0">
              <a:buNone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% simulate in it</a:t>
            </a:r>
          </a:p>
          <a:p>
            <a:pPr marL="114300" indent="0">
              <a:buNone/>
            </a:pPr>
            <a:r>
              <a:rPr lang="en-GB" sz="4800" b="1" dirty="0" err="1">
                <a:latin typeface="Courier New" pitchFamily="49" charset="0"/>
                <a:cs typeface="Courier New" pitchFamily="49" charset="0"/>
              </a:rPr>
              <a:t>param.h</a:t>
            </a:r>
            <a:r>
              <a:rPr lang="en-GB" sz="4800" b="1" dirty="0">
                <a:latin typeface="Courier New" pitchFamily="49" charset="0"/>
                <a:cs typeface="Courier New" pitchFamily="49" charset="0"/>
              </a:rPr>
              <a:t> = 0.125;%3 </a:t>
            </a:r>
            <a:r>
              <a:rPr lang="en-GB" sz="4800" b="1" dirty="0" err="1" smtClean="0">
                <a:latin typeface="Courier New" pitchFamily="49" charset="0"/>
                <a:cs typeface="Courier New" pitchFamily="49" charset="0"/>
              </a:rPr>
              <a:t>pt</a:t>
            </a:r>
            <a:endParaRPr lang="en-GB" sz="4800" b="1" dirty="0"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GB" sz="4800" b="1" dirty="0" err="1">
                <a:latin typeface="Courier New" pitchFamily="49" charset="0"/>
                <a:cs typeface="Courier New" pitchFamily="49" charset="0"/>
              </a:rPr>
              <a:t>param.a</a:t>
            </a:r>
            <a:r>
              <a:rPr lang="en-GB" sz="4800" b="1" dirty="0">
                <a:latin typeface="Courier New" pitchFamily="49" charset="0"/>
                <a:cs typeface="Courier New" pitchFamily="49" charset="0"/>
              </a:rPr>
              <a:t> = 0.125; </a:t>
            </a:r>
          </a:p>
          <a:p>
            <a:pPr marL="114300" indent="0">
              <a:buNone/>
            </a:pPr>
            <a:r>
              <a:rPr lang="en-GB" sz="4800" b="1" dirty="0" err="1">
                <a:latin typeface="Courier New" pitchFamily="49" charset="0"/>
                <a:cs typeface="Courier New" pitchFamily="49" charset="0"/>
              </a:rPr>
              <a:t>param.b</a:t>
            </a:r>
            <a:r>
              <a:rPr lang="en-GB" sz="4800" b="1" dirty="0">
                <a:latin typeface="Courier New" pitchFamily="49" charset="0"/>
                <a:cs typeface="Courier New" pitchFamily="49" charset="0"/>
              </a:rPr>
              <a:t> = 0.375;</a:t>
            </a:r>
          </a:p>
          <a:p>
            <a:pPr marL="114300" indent="0">
              <a:buNone/>
            </a:pPr>
            <a:r>
              <a:rPr lang="en-GB" sz="4800" b="1" dirty="0" err="1">
                <a:latin typeface="Courier New" pitchFamily="49" charset="0"/>
                <a:cs typeface="Courier New" pitchFamily="49" charset="0"/>
              </a:rPr>
              <a:t>param.c</a:t>
            </a:r>
            <a:r>
              <a:rPr lang="en-GB" sz="4800" b="1" dirty="0">
                <a:latin typeface="Courier New" pitchFamily="49" charset="0"/>
                <a:cs typeface="Courier New" pitchFamily="49" charset="0"/>
              </a:rPr>
              <a:t> = 0.125; </a:t>
            </a:r>
          </a:p>
          <a:p>
            <a:pPr marL="114300" indent="0">
              <a:buNone/>
            </a:pPr>
            <a:r>
              <a:rPr lang="en-GB" sz="4800" b="1" dirty="0" err="1">
                <a:latin typeface="Courier New" pitchFamily="49" charset="0"/>
                <a:cs typeface="Courier New" pitchFamily="49" charset="0"/>
              </a:rPr>
              <a:t>param.d</a:t>
            </a:r>
            <a:r>
              <a:rPr lang="en-GB" sz="4800" b="1" dirty="0">
                <a:latin typeface="Courier New" pitchFamily="49" charset="0"/>
                <a:cs typeface="Courier New" pitchFamily="49" charset="0"/>
              </a:rPr>
              <a:t> = 0.375;</a:t>
            </a:r>
          </a:p>
          <a:p>
            <a:pPr marL="114300" indent="0">
              <a:buNone/>
            </a:pPr>
            <a:r>
              <a:rPr lang="pt-BR" sz="4800" b="1" dirty="0">
                <a:latin typeface="Courier New" pitchFamily="49" charset="0"/>
                <a:cs typeface="Courier New" pitchFamily="49" charset="0"/>
              </a:rPr>
              <a:t>param.m = </a:t>
            </a:r>
            <a:r>
              <a:rPr lang="pt-BR" sz="48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114300" indent="0">
              <a:buNone/>
            </a:pPr>
            <a:r>
              <a:rPr lang="pt-BR" sz="4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4800" b="1" dirty="0">
                <a:latin typeface="Courier New" pitchFamily="49" charset="0"/>
                <a:cs typeface="Courier New" pitchFamily="49" charset="0"/>
              </a:rPr>
              <a:t>param.d - param.c)/param.h + 1;</a:t>
            </a:r>
          </a:p>
          <a:p>
            <a:pPr marL="114300" indent="0">
              <a:buNone/>
            </a:pPr>
            <a:r>
              <a:rPr lang="pt-BR" sz="4800" b="1" dirty="0">
                <a:latin typeface="Courier New" pitchFamily="49" charset="0"/>
                <a:cs typeface="Courier New" pitchFamily="49" charset="0"/>
              </a:rPr>
              <a:t>param.n = </a:t>
            </a:r>
            <a:r>
              <a:rPr lang="pt-BR" sz="48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114300" indent="0">
              <a:buNone/>
            </a:pPr>
            <a:r>
              <a:rPr lang="pt-BR" sz="4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4800" b="1" dirty="0">
                <a:latin typeface="Courier New" pitchFamily="49" charset="0"/>
                <a:cs typeface="Courier New" pitchFamily="49" charset="0"/>
              </a:rPr>
              <a:t>param.b - param.a)/param.h + 1;</a:t>
            </a:r>
          </a:p>
          <a:p>
            <a:pPr marL="114300" indent="0">
              <a:buNone/>
            </a:pPr>
            <a:r>
              <a:rPr lang="en-GB" sz="48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14300" indent="0">
              <a:buNone/>
            </a:pPr>
            <a:r>
              <a:rPr lang="en-GB" sz="48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% </a:t>
            </a:r>
            <a:r>
              <a:rPr lang="en-GB" sz="48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dirichlet</a:t>
            </a:r>
            <a:r>
              <a:rPr lang="en-GB" sz="48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</a:t>
            </a:r>
          </a:p>
          <a:p>
            <a:pPr marL="114300" indent="0">
              <a:buNone/>
            </a:pPr>
            <a:r>
              <a:rPr lang="fr-FR" sz="48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param.dirichlet</a:t>
            </a:r>
            <a:r>
              <a:rPr lang="fr-FR" sz="48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sz="48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114300" indent="0">
              <a:buNone/>
            </a:pPr>
            <a:r>
              <a:rPr lang="fr-FR" sz="48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@(</a:t>
            </a:r>
            <a:r>
              <a:rPr lang="fr-FR" sz="48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fr-FR" sz="48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fr-FR" sz="48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poisson_dirichlet</a:t>
            </a:r>
            <a:r>
              <a:rPr lang="fr-FR" sz="48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 x, y</a:t>
            </a:r>
            <a:r>
              <a:rPr lang="fr-FR" sz="48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he-IL" sz="48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endParaRPr lang="fr-FR" sz="48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GB" sz="48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scheme = Poisson2D();</a:t>
            </a:r>
          </a:p>
          <a:p>
            <a:pPr marL="114300" indent="0">
              <a:buNone/>
            </a:pPr>
            <a:r>
              <a:rPr lang="en-GB" sz="48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14300" indent="0">
              <a:buNone/>
            </a:pPr>
            <a:r>
              <a:rPr lang="en-GB" sz="4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define the solver</a:t>
            </a:r>
          </a:p>
          <a:p>
            <a:pPr marL="114300" indent="0">
              <a:buNone/>
            </a:pPr>
            <a:r>
              <a:rPr lang="en-GB" sz="4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solver = @(A, b) A\b</a:t>
            </a:r>
            <a:r>
              <a:rPr lang="en-GB" sz="4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114300" indent="0">
              <a:buNone/>
            </a:pPr>
            <a:endParaRPr lang="en-GB" sz="4800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GB" sz="4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 solve the problem </a:t>
            </a:r>
            <a:endParaRPr lang="en-GB" sz="48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114300" indent="0">
              <a:buNone/>
            </a:pPr>
            <a:r>
              <a:rPr lang="en-GB" sz="4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en-GB" sz="4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4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 …</a:t>
            </a:r>
          </a:p>
          <a:p>
            <a:pPr marL="114300" indent="0">
              <a:buNone/>
            </a:pPr>
            <a:r>
              <a:rPr lang="en-GB" sz="4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4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ProblemSolver</a:t>
            </a:r>
            <a:r>
              <a:rPr lang="en-GB" sz="4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4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param</a:t>
            </a:r>
            <a:r>
              <a:rPr lang="en-GB" sz="4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scheme, solver);</a:t>
            </a:r>
          </a:p>
          <a:p>
            <a:pPr marL="114300" indent="0">
              <a:buNone/>
            </a:pPr>
            <a:r>
              <a:rPr lang="en-GB" sz="4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 A, b, sol ] = </a:t>
            </a:r>
            <a:r>
              <a:rPr lang="en-GB" sz="4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ps.solve</a:t>
            </a:r>
            <a:r>
              <a:rPr lang="en-GB" sz="4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4797152"/>
            <a:ext cx="4032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&gt;&gt; full(sol)</a:t>
            </a:r>
          </a:p>
          <a:p>
            <a:endParaRPr lang="fr-FR" sz="1600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sz="16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ans =</a:t>
            </a:r>
          </a:p>
          <a:p>
            <a:endParaRPr lang="fr-FR" sz="1600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sz="16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18.7500   37.5000   56.2500</a:t>
            </a:r>
          </a:p>
          <a:p>
            <a:r>
              <a:rPr lang="fr-FR" sz="16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12.5000   25.0000   37.5000</a:t>
            </a:r>
          </a:p>
          <a:p>
            <a:r>
              <a:rPr lang="fr-FR" sz="16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6.2500   12.5000   18.7500</a:t>
            </a:r>
            <a:endParaRPr lang="en-GB" sz="1600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42</a:t>
            </a:fld>
            <a:endParaRPr lang="en-GB" dirty="0"/>
          </a:p>
        </p:txBody>
      </p:sp>
      <p:pic>
        <p:nvPicPr>
          <p:cNvPr id="4098" name="Picture 2" descr="D:\Dropbox\Samuel\advancement\5-high order scheme\poisson_revisi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28" y="492028"/>
            <a:ext cx="5300827" cy="380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664" y="-27384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7030A0"/>
                </a:solidFill>
              </a:rPr>
              <a:t>Example: 6</a:t>
            </a:r>
            <a:r>
              <a:rPr lang="en-GB" baseline="30000" dirty="0" smtClean="0">
                <a:solidFill>
                  <a:srgbClr val="7030A0"/>
                </a:solidFill>
              </a:rPr>
              <a:t>th</a:t>
            </a:r>
            <a:r>
              <a:rPr lang="en-GB" dirty="0" smtClean="0">
                <a:solidFill>
                  <a:srgbClr val="7030A0"/>
                </a:solidFill>
              </a:rPr>
              <a:t> order scheme</a:t>
            </a:r>
            <a:endParaRPr lang="en-GB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36512" y="908720"/>
                <a:ext cx="6984776" cy="1324744"/>
              </a:xfrm>
            </p:spPr>
            <p:txBody>
              <a:bodyPr>
                <a:normAutofit fontScale="85000"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𝑖𝑛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×[−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 −</m:t>
                          </m:r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;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;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fr-FR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FR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fr-FR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  <m:sub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6512" y="908720"/>
                <a:ext cx="6984776" cy="132474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>
                <a:solidFill>
                  <a:schemeClr val="bg1"/>
                </a:solidFill>
              </a:rPr>
              <a:t>43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D:\Dropbox\Samuel\advancement\5-high order scheme\6th_order_so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67" y="2374915"/>
            <a:ext cx="8336483" cy="45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7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3408"/>
            <a:ext cx="76200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Error computation: 6</a:t>
            </a:r>
            <a:r>
              <a:rPr lang="en-GB" baseline="30000" dirty="0" smtClean="0">
                <a:solidFill>
                  <a:srgbClr val="002060"/>
                </a:solidFill>
              </a:rPr>
              <a:t>th</a:t>
            </a:r>
            <a:r>
              <a:rPr lang="en-GB" dirty="0" smtClean="0">
                <a:solidFill>
                  <a:srgbClr val="002060"/>
                </a:solidFill>
              </a:rPr>
              <a:t> order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12" y="764704"/>
                <a:ext cx="8423920" cy="1224136"/>
              </a:xfrm>
            </p:spPr>
            <p:txBody>
              <a:bodyPr>
                <a:no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𝐸𝑟𝑟𝑜𝑟</m:t>
                      </m:r>
                      <m:d>
                        <m:dPr>
                          <m:ctrlP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𝐶</m:t>
                      </m:r>
                      <m:sSup>
                        <m:sSupPr>
                          <m:ctrlP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sup>
                      </m:sSup>
                      <m:r>
                        <a:rPr lang="en-GB" sz="1600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⟺</m:t>
                      </m:r>
                      <m:func>
                        <m:funcPr>
                          <m:ctrlP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𝐸𝑟𝑟</m:t>
                              </m:r>
                              <m:d>
                                <m:dPr>
                                  <m:ctrlPr>
                                    <a:rPr lang="fr-FR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fr-FR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e>
                      </m:func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𝑝</m:t>
                      </m:r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>
                          <a:solidFill>
                            <a:srgbClr val="002060"/>
                          </a:solidFill>
                          <a:latin typeface="Cambria Math"/>
                        </a:rPr>
                        <m:t>log</m:t>
                      </m:r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⁡(</m:t>
                      </m:r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h</m:t>
                      </m:r>
                      <m:r>
                        <a:rPr lang="fr-FR" sz="16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pt-BR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'size</a:t>
                </a:r>
                <a:r>
                  <a:rPr lang="pt-BR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 [    12         22         32         47         52         57         62]</a:t>
                </a:r>
              </a:p>
              <a:p>
                <a:pPr marL="114300" indent="0">
                  <a:buNone/>
                </a:pPr>
                <a:r>
                  <a:rPr lang="pt-BR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'h'    [0.0909     0.0476     0.0323     0.0217     0.0196     0.0179     0.0164]</a:t>
                </a:r>
              </a:p>
              <a:p>
                <a:pPr marL="114300" indent="0">
                  <a:buNone/>
                </a:pPr>
                <a:r>
                  <a:rPr lang="pt-BR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'error'[0.0012 4.4257e-05 8.2439e-06 1.5629e-06 1.0126e-06 6.8324e-07 4.7612e-07</a:t>
                </a:r>
                <a:r>
                  <a:rPr lang="pt-BR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</a:p>
              <a:p>
                <a:pPr marL="114300" indent="0">
                  <a:buNone/>
                </a:pPr>
                <a:endParaRPr lang="pt-BR" sz="1300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en-GB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p = </a:t>
                </a:r>
                <a:r>
                  <a:rPr lang="en-GB" sz="13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polyfit</a:t>
                </a:r>
                <a:r>
                  <a:rPr lang="en-GB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(log</a:t>
                </a:r>
                <a:r>
                  <a:rPr lang="en-GB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pt-BR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'h'</a:t>
                </a:r>
                <a:r>
                  <a:rPr lang="en-GB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), </a:t>
                </a:r>
                <a:r>
                  <a:rPr lang="en-GB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log</a:t>
                </a:r>
                <a:r>
                  <a:rPr lang="en-GB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pt-BR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'error'</a:t>
                </a:r>
                <a:r>
                  <a:rPr lang="en-GB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), </a:t>
                </a:r>
                <a:r>
                  <a:rPr lang="en-GB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GB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);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rgbClr val="002060"/>
                        </a:solidFill>
                        <a:latin typeface="Cambria Math"/>
                      </a:rPr>
                      <m:t>⇒</m:t>
                    </m:r>
                  </m:oMath>
                </a14:m>
                <a:r>
                  <a:rPr lang="en-GB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[4.5045    </a:t>
                </a:r>
                <a:r>
                  <a:rPr lang="en-GB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3.8826]</a:t>
                </a:r>
                <a:endParaRPr lang="en-GB" sz="13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endParaRPr lang="en-GB" sz="13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12" y="764704"/>
                <a:ext cx="8423920" cy="1224136"/>
              </a:xfrm>
              <a:blipFill rotWithShape="1">
                <a:blip r:embed="rId3"/>
                <a:stretch>
                  <a:fillRect b="-51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>
                <a:solidFill>
                  <a:schemeClr val="bg1"/>
                </a:solidFill>
              </a:rPr>
              <a:t>44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0" name="Picture 2" descr="D:\Dropbox\Samuel\advancement\5-high order scheme\fitting-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420888"/>
            <a:ext cx="5668036" cy="440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04048" y="5322694"/>
                <a:ext cx="1368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1600" i="1">
                          <a:latin typeface="Cambria Math"/>
                        </a:rPr>
                        <m:t>=</m:t>
                      </m:r>
                      <m:r>
                        <a:rPr lang="fr-FR" sz="1600" i="1">
                          <a:latin typeface="Cambria Math"/>
                        </a:rPr>
                        <m:t>0</m:t>
                      </m:r>
                      <m:r>
                        <a:rPr lang="fr-FR" sz="1600" i="1">
                          <a:latin typeface="Cambria Math"/>
                        </a:rPr>
                        <m:t>.</m:t>
                      </m:r>
                      <m:r>
                        <a:rPr lang="fr-FR" sz="1600" i="1">
                          <a:latin typeface="Cambria Math"/>
                        </a:rPr>
                        <m:t>9982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322694"/>
                <a:ext cx="1368153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5357" r="-2679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Progress Report Gantt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45</a:t>
            </a:fld>
            <a:endParaRPr lang="en-GB" dirty="0"/>
          </a:p>
        </p:txBody>
      </p:sp>
      <p:pic>
        <p:nvPicPr>
          <p:cNvPr id="1026" name="Picture 2" descr="D:\Dropbox\Samuel\advancement\6-advance\advance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" y="2311442"/>
            <a:ext cx="8435534" cy="34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Next Steps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96752"/>
            <a:ext cx="7620000" cy="520404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002060"/>
                </a:solidFill>
              </a:rPr>
              <a:t>Correct the actual framework to include correctly mixed and full Sommerfeld corners.</a:t>
            </a:r>
          </a:p>
          <a:p>
            <a:r>
              <a:rPr lang="en-GB" dirty="0">
                <a:solidFill>
                  <a:srgbClr val="002060"/>
                </a:solidFill>
              </a:rPr>
              <a:t>Analyse errors more deeply and compare them between various combinations of schemes (add more report classes…)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Compute </a:t>
            </a:r>
            <a:r>
              <a:rPr lang="en-GB" dirty="0">
                <a:solidFill>
                  <a:srgbClr val="002060"/>
                </a:solidFill>
              </a:rPr>
              <a:t>results with variable k (k may be a function of the position and parametrically depend on the angular frequency</a:t>
            </a:r>
            <a:r>
              <a:rPr lang="en-GB" dirty="0" smtClean="0">
                <a:solidFill>
                  <a:srgbClr val="002060"/>
                </a:solidFill>
              </a:rPr>
              <a:t>).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Analyse </a:t>
            </a:r>
            <a:r>
              <a:rPr lang="en-GB" dirty="0">
                <a:solidFill>
                  <a:srgbClr val="002060"/>
                </a:solidFill>
              </a:rPr>
              <a:t>the ability of the scheme to handle position dependent refraction index.</a:t>
            </a:r>
          </a:p>
          <a:p>
            <a:r>
              <a:rPr lang="en-GB" dirty="0">
                <a:solidFill>
                  <a:srgbClr val="002060"/>
                </a:solidFill>
              </a:rPr>
              <a:t>Solve a problem with a digital anatomy-phantom defined by the position dependent refraction index.</a:t>
            </a:r>
          </a:p>
          <a:p>
            <a:r>
              <a:rPr lang="en-GB" b="1" i="1" dirty="0">
                <a:solidFill>
                  <a:srgbClr val="002060"/>
                </a:solidFill>
              </a:rPr>
              <a:t>Optional</a:t>
            </a:r>
            <a:r>
              <a:rPr lang="en-GB" dirty="0">
                <a:solidFill>
                  <a:srgbClr val="002060"/>
                </a:solidFill>
              </a:rPr>
              <a:t>, if time permits, compare the high-frequency ray approximation to the full solution of the Helmholtz equation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GB" b="1" i="1" dirty="0" smtClean="0">
                <a:solidFill>
                  <a:srgbClr val="002060"/>
                </a:solidFill>
              </a:rPr>
              <a:t>Wishes: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try to solve a basic Helmholtz equation with Finite Element Method</a:t>
            </a:r>
          </a:p>
          <a:p>
            <a:pPr lvl="1"/>
            <a:r>
              <a:rPr lang="en-GB" sz="2100" dirty="0">
                <a:solidFill>
                  <a:srgbClr val="002060"/>
                </a:solidFill>
              </a:rPr>
              <a:t>Try to solve 3D case</a:t>
            </a:r>
          </a:p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9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2780928"/>
            <a:ext cx="2088232" cy="1143000"/>
          </a:xfrm>
        </p:spPr>
        <p:txBody>
          <a:bodyPr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0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2D Results (cont.)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931224" cy="48006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Ω</m:t>
                    </m:r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0,1</m:t>
                        </m:r>
                      </m:e>
                    </m:d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0,1</m:t>
                        </m:r>
                      </m:e>
                    </m:d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𝐷𝑖𝑟𝑖𝑐h𝑙𝑒𝑡</m:t>
                    </m:r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𝑆𝑜𝑢𝑡h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𝑊𝑒𝑠𝑡</m:t>
                        </m:r>
                      </m:e>
                    </m:d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𝑆𝑜𝑚𝑚𝑒𝑟𝑓𝑒𝑙𝑑</m:t>
                    </m:r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𝑁𝑜𝑟𝑡h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𝐸𝑎𝑠𝑡</m:t>
                        </m:r>
                      </m:e>
                    </m:d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</m:oMath>
                </a14:m>
                <a:endParaRPr lang="en-US" sz="1800" i="1" dirty="0">
                  <a:solidFill>
                    <a:srgbClr val="002060"/>
                  </a:solidFill>
                  <a:latin typeface="Cambria Math"/>
                  <a:ea typeface="Cambria Math"/>
                  <a:cs typeface="Courier New" pitchFamily="49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</a:rPr>
                  <a:t>Closed form function</a:t>
                </a:r>
                <a:r>
                  <a:rPr lang="en-US" sz="1800" dirty="0">
                    <a:solidFill>
                      <a:srgbClr val="002060"/>
                    </a:solidFill>
                  </a:rPr>
                  <a:t>: </a:t>
                </a:r>
                <a:r>
                  <a:rPr lang="en-US" sz="18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  </m:t>
                    </m:r>
                    <m:d>
                      <m:dPr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𝑘𝑐𝑜𝑠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GB" sz="1800" dirty="0" smtClean="0">
                  <a:solidFill>
                    <a:srgbClr val="002060"/>
                  </a:solidFill>
                </a:endParaRPr>
              </a:p>
              <a:p>
                <a:r>
                  <a:rPr lang="en-GB" sz="1800" dirty="0" smtClean="0">
                    <a:solidFill>
                      <a:srgbClr val="002060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fr-FR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15</m:t>
                    </m:r>
                  </m:oMath>
                </a14:m>
                <a:r>
                  <a:rPr lang="en-GB" sz="1800" dirty="0" smtClean="0">
                    <a:solidFill>
                      <a:srgbClr val="002060"/>
                    </a:solidFill>
                  </a:rPr>
                  <a:t> but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18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f>
                          <m:fPr>
                            <m:ctrlPr>
                              <a:rPr lang="fr-FR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fr-FR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fr-FR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, 20 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𝑣𝑎𝑙𝑢𝑒𝑠</m:t>
                    </m:r>
                  </m:oMath>
                </a14:m>
                <a:endParaRPr lang="en-GB" sz="18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GB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931224" cy="4800600"/>
              </a:xfrm>
              <a:blipFill rotWithShape="1">
                <a:blip r:embed="rId2"/>
                <a:stretch>
                  <a:fillRect t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D:\Dropbox\Samuel\advancement\4-Exact and Standard Scheme\2D\two-side-by-theta\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2827163"/>
            <a:ext cx="4702175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31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Search for theta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28800"/>
                <a:ext cx="7620000" cy="4800600"/>
              </a:xfrm>
            </p:spPr>
            <p:txBody>
              <a:bodyPr>
                <a:normAutofit/>
              </a:bodyPr>
              <a:lstStyle/>
              <a:p>
                <a:r>
                  <a:rPr lang="en-GB" sz="1400" dirty="0" smtClean="0">
                    <a:solidFill>
                      <a:srgbClr val="002060"/>
                    </a:solidFill>
                  </a:rPr>
                  <a:t>Least-square algorithm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GB" sz="1400" dirty="0" smtClean="0">
                    <a:solidFill>
                      <a:srgbClr val="002060"/>
                    </a:solidFill>
                  </a:rPr>
                  <a:t>Determine the coefficient of the linear system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𝐴𝑥</m:t>
                    </m:r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en-GB" sz="1400" dirty="0" smtClean="0">
                    <a:solidFill>
                      <a:srgbClr val="002060"/>
                    </a:solidFill>
                  </a:rPr>
                  <a:t> by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𝑖𝑛</m:t>
                    </m:r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GB" sz="14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GB" sz="1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4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14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</m:oMath>
                </a14:m>
                <a:r>
                  <a:rPr lang="en-GB" sz="1400" dirty="0">
                    <a:solidFill>
                      <a:srgbClr val="002060"/>
                    </a:solidFill>
                  </a:rPr>
                  <a:t>is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002060"/>
                    </a:solidFill>
                  </a:rPr>
                  <a:t> ? N.R).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GB" sz="1400" b="0" dirty="0" smtClean="0">
                    <a:solidFill>
                      <a:srgbClr val="002060"/>
                    </a:solidFill>
                  </a:rPr>
                  <a:t>Solve the system by GMRES (or another solver)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GB" sz="1400" dirty="0" smtClean="0">
                    <a:solidFill>
                      <a:srgbClr val="002060"/>
                    </a:solidFill>
                  </a:rPr>
                  <a:t>Take partial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𝑡𝑒𝑚𝑝</m:t>
                        </m:r>
                      </m:sub>
                    </m:sSub>
                  </m:oMath>
                </a14:m>
                <a:r>
                  <a:rPr lang="en-GB" sz="1400" dirty="0" smtClean="0">
                    <a:solidFill>
                      <a:srgbClr val="002060"/>
                    </a:solidFill>
                  </a:rPr>
                  <a:t> (we take the two lines besides the Dirichlet boundaries in this study) and form the least square function: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 </m:t>
                            </m:r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²</m:t>
                        </m:r>
                      </m:e>
                    </m:nary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𝐴</m:t>
                    </m:r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𝑗</m:t>
                    </m:r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are the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𝑡𝑒𝑚𝑝</m:t>
                        </m:r>
                      </m:sub>
                    </m:sSub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are the exact solution of plane wave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𝑖𝑘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𝑥𝑐𝑜𝑠</m:t>
                        </m:r>
                        <m:d>
                          <m:dPr>
                            <m:ctrlP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𝑦𝑠𝑖𝑛</m:t>
                        </m:r>
                        <m:d>
                          <m:dPr>
                            <m:ctrlP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with parameter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.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GB" sz="1400" dirty="0" smtClean="0">
                    <a:solidFill>
                      <a:srgbClr val="002060"/>
                    </a:solidFill>
                  </a:rPr>
                  <a:t>Estimate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using a non-linear least square (algorithm N.R) such as the Levenberg-Marquardt algorithm. Using different approximation in Step 4, we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.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GB" sz="1400" dirty="0" smtClean="0">
                    <a:solidFill>
                      <a:srgbClr val="002060"/>
                    </a:solidFill>
                  </a:rPr>
                  <a:t>Update </a:t>
                </a:r>
                <a:r>
                  <a:rPr lang="en-GB" sz="1400" dirty="0">
                    <a:solidFill>
                      <a:srgbClr val="002060"/>
                    </a:solidFill>
                  </a:rPr>
                  <a:t>the coefficient of the </a:t>
                </a:r>
                <a:r>
                  <a:rPr lang="en-GB" sz="1400" dirty="0" smtClean="0">
                    <a:solidFill>
                      <a:srgbClr val="002060"/>
                    </a:solidFill>
                  </a:rPr>
                  <a:t>system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srgbClr val="002060"/>
                        </a:solidFill>
                        <a:latin typeface="Cambria Math"/>
                      </a:rPr>
                      <m:t>𝐴𝑥</m:t>
                    </m:r>
                    <m:r>
                      <a:rPr lang="en-GB" sz="14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GB" sz="1400" i="1">
                        <a:solidFill>
                          <a:srgbClr val="002060"/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by re-computing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GB" sz="140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𝑖𝑛</m:t>
                    </m:r>
                    <m:r>
                      <a:rPr lang="en-GB" sz="140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1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400" b="0" i="0" smtClean="0">
                        <a:solidFill>
                          <a:srgbClr val="00206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GB" sz="1400" b="0" dirty="0" smtClean="0">
                  <a:solidFill>
                    <a:srgbClr val="002060"/>
                  </a:solidFill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GB" sz="1400" dirty="0" smtClean="0">
                    <a:solidFill>
                      <a:srgbClr val="002060"/>
                    </a:solidFill>
                  </a:rPr>
                  <a:t>Repeat 2-5 until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lang="en-GB" sz="1400" b="0" dirty="0" smtClean="0">
                    <a:solidFill>
                      <a:srgbClr val="002060"/>
                    </a:solidFill>
                  </a:rPr>
                  <a:t> converge.</a:t>
                </a:r>
              </a:p>
              <a:p>
                <a:r>
                  <a:rPr lang="en-GB" sz="1800" dirty="0" smtClean="0">
                    <a:solidFill>
                      <a:srgbClr val="002060"/>
                    </a:solidFill>
                  </a:rPr>
                  <a:t>The implementation has been done with Dirichlet given the problems in the formulation and the impossibility to find a good explanation for the Sommerfeld boundary.</a:t>
                </a:r>
              </a:p>
              <a:p>
                <a:r>
                  <a:rPr lang="en-GB" sz="1800" b="0" dirty="0" smtClean="0">
                    <a:solidFill>
                      <a:srgbClr val="002060"/>
                    </a:solidFill>
                  </a:rPr>
                  <a:t>It match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/</m:t>
                    </m:r>
                    <m:r>
                      <a:rPr lang="fr-FR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4</m:t>
                    </m:r>
                  </m:oMath>
                </a14:m>
                <a:r>
                  <a:rPr lang="en-GB" sz="1800" b="0" dirty="0" smtClean="0">
                    <a:solidFill>
                      <a:srgbClr val="002060"/>
                    </a:solidFill>
                  </a:rPr>
                  <a:t> within to iteration (that is in contradiction with the article). Other angles are much more problematic.</a:t>
                </a:r>
              </a:p>
              <a:p>
                <a:pPr marL="411480" lvl="1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:endParaRPr lang="en-GB" b="0" dirty="0" smtClean="0">
                  <a:solidFill>
                    <a:srgbClr val="002060"/>
                  </a:solidFill>
                </a:endParaRPr>
              </a:p>
              <a:p>
                <a:pPr lvl="1"/>
                <a:endParaRPr lang="en-GB" b="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:endParaRPr lang="en-GB" dirty="0" smtClean="0">
                  <a:solidFill>
                    <a:srgbClr val="002060"/>
                  </a:solidFill>
                </a:endParaRPr>
              </a:p>
              <a:p>
                <a:pPr lvl="1"/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28800"/>
                <a:ext cx="7620000" cy="4800600"/>
              </a:xfrm>
              <a:blipFill rotWithShape="1">
                <a:blip r:embed="rId2"/>
                <a:stretch>
                  <a:fillRect t="-127" r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Speed </a:t>
            </a:r>
            <a:r>
              <a:rPr lang="en-GB" dirty="0">
                <a:solidFill>
                  <a:srgbClr val="002060"/>
                </a:solidFill>
              </a:rPr>
              <a:t>of sound and power law </a:t>
            </a:r>
            <a:r>
              <a:rPr lang="en-GB" dirty="0" smtClean="0">
                <a:solidFill>
                  <a:srgbClr val="002060"/>
                </a:solidFill>
              </a:rPr>
              <a:t>attenuation in Tomography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8520" y="1898248"/>
            <a:ext cx="4977957" cy="30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86808" y="2079072"/>
            <a:ext cx="3657600" cy="3942216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Resolution </a:t>
            </a:r>
            <a:r>
              <a:rPr lang="en-GB" dirty="0" smtClean="0">
                <a:solidFill>
                  <a:srgbClr val="002060"/>
                </a:solidFill>
                <a:sym typeface="Wingdings" panose="05000000000000000000" pitchFamily="2" charset="2"/>
              </a:rPr>
              <a:t>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  <a:r>
              <a:rPr lang="en-GB" i="1" dirty="0" smtClean="0">
                <a:solidFill>
                  <a:srgbClr val="002060"/>
                </a:solidFill>
              </a:rPr>
              <a:t>high f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Depth </a:t>
            </a:r>
            <a:r>
              <a:rPr lang="en-GB" dirty="0" smtClean="0">
                <a:solidFill>
                  <a:srgbClr val="002060"/>
                </a:solidFill>
                <a:sym typeface="Wingdings" panose="05000000000000000000" pitchFamily="2" charset="2"/>
              </a:rPr>
              <a:t></a:t>
            </a:r>
            <a:r>
              <a:rPr lang="en-GB" i="1" dirty="0" smtClean="0">
                <a:solidFill>
                  <a:srgbClr val="002060"/>
                </a:solidFill>
              </a:rPr>
              <a:t>low f</a:t>
            </a:r>
          </a:p>
          <a:p>
            <a:r>
              <a:rPr lang="en-GB" i="1" dirty="0">
                <a:solidFill>
                  <a:srgbClr val="002060"/>
                </a:solidFill>
              </a:rPr>
              <a:t>Resolution</a:t>
            </a:r>
            <a:r>
              <a:rPr lang="en-GB" dirty="0">
                <a:solidFill>
                  <a:srgbClr val="002060"/>
                </a:solidFill>
              </a:rPr>
              <a:t> and </a:t>
            </a:r>
            <a:r>
              <a:rPr lang="en-GB" i="1" dirty="0">
                <a:solidFill>
                  <a:srgbClr val="002060"/>
                </a:solidFill>
              </a:rPr>
              <a:t>depth </a:t>
            </a:r>
            <a:r>
              <a:rPr lang="en-GB" dirty="0" smtClean="0">
                <a:solidFill>
                  <a:srgbClr val="002060"/>
                </a:solidFill>
                <a:sym typeface="Wingdings" panose="05000000000000000000" pitchFamily="2" charset="2"/>
              </a:rPr>
              <a:t>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  <a:r>
              <a:rPr lang="en-GB" dirty="0">
                <a:solidFill>
                  <a:srgbClr val="002060"/>
                </a:solidFill>
              </a:rPr>
              <a:t>a trade </a:t>
            </a:r>
            <a:r>
              <a:rPr lang="en-GB" dirty="0" smtClean="0">
                <a:solidFill>
                  <a:srgbClr val="002060"/>
                </a:solidFill>
              </a:rPr>
              <a:t>off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Speed of sound &amp; Attenuation </a:t>
            </a:r>
            <a:r>
              <a:rPr lang="en-GB" dirty="0" smtClean="0">
                <a:solidFill>
                  <a:srgbClr val="002060"/>
                </a:solidFill>
                <a:sym typeface="Wingdings" panose="05000000000000000000" pitchFamily="2" charset="2"/>
              </a:rPr>
              <a:t>- </a:t>
            </a:r>
            <a:r>
              <a:rPr lang="en-GB" i="1" dirty="0" smtClean="0">
                <a:solidFill>
                  <a:srgbClr val="002060"/>
                </a:solidFill>
              </a:rPr>
              <a:t>not </a:t>
            </a:r>
            <a:r>
              <a:rPr lang="en-GB" dirty="0" smtClean="0">
                <a:solidFill>
                  <a:srgbClr val="002060"/>
                </a:solidFill>
              </a:rPr>
              <a:t>measureable in B-Mode</a:t>
            </a:r>
            <a:endParaRPr lang="en-GB" i="1" dirty="0" smtClean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4706560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Breast </a:t>
            </a:r>
            <a:r>
              <a:rPr lang="en-US" sz="2400" dirty="0">
                <a:solidFill>
                  <a:srgbClr val="002060"/>
                </a:solidFill>
              </a:rPr>
              <a:t>masses as a function of </a:t>
            </a:r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attenuation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and </a:t>
            </a:r>
            <a:r>
              <a:rPr lang="en-US" sz="2400" b="1" dirty="0">
                <a:solidFill>
                  <a:srgbClr val="002060"/>
                </a:solidFill>
              </a:rPr>
              <a:t>speed of sound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5939339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f</a:t>
            </a:r>
            <a:r>
              <a:rPr lang="en-US" i="1" dirty="0" smtClean="0">
                <a:solidFill>
                  <a:srgbClr val="002060"/>
                </a:solidFill>
              </a:rPr>
              <a:t> = frequency</a:t>
            </a:r>
            <a:endParaRPr lang="en-US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9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Result: Bessel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sz="1600" dirty="0" smtClean="0">
                    <a:solidFill>
                      <a:srgbClr val="002060"/>
                    </a:solidFill>
                  </a:rPr>
                  <a:t>Three possible version (from the article):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𝜋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cos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⁡(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  <m:func>
                          <m:funcPr>
                            <m:ctrlPr>
                              <a:rPr lang="fr-FR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</m:nary>
                  </m:oMath>
                </a14:m>
                <a:endParaRPr lang="fr-FR" sz="1600" b="0" dirty="0" smtClean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𝑏𝑒𝑠𝑠𝑒</m:t>
                    </m:r>
                    <m:sSub>
                      <m:sSubPr>
                        <m:ctrl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𝑖𝑛𝑡𝑒𝑔𝑟𝑎𝑙</m:t>
                        </m:r>
                        <m:d>
                          <m:dPr>
                            <m:ctrlPr>
                              <a:rPr lang="fr-FR" sz="16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fr-FR" sz="16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</m:d>
                      </m:sub>
                    </m:sSub>
                    <m:r>
                      <a:rPr lang="fr-FR" sz="1600" i="1">
                        <a:solidFill>
                          <a:srgbClr val="00206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fr-FR" sz="1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𝑏</m:t>
                            </m:r>
                            <m:r>
                              <a:rPr lang="fr-FR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fr-FR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</m:den>
                    </m:f>
                    <m:nary>
                      <m:naryPr>
                        <m:ctrlP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cos</m:t>
                        </m:r>
                        <m: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⁡(</m:t>
                        </m:r>
                        <m: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  <m:func>
                          <m:funcPr>
                            <m:ctrlPr>
                              <a:rPr lang="fr-FR" sz="16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16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</m:nary>
                  </m:oMath>
                </a14:m>
                <a:endParaRPr lang="fr-FR" sz="1600" dirty="0" smtClean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𝑒𝑥𝑎𝑐</m:t>
                    </m:r>
                    <m:sSub>
                      <m:sSubPr>
                        <m:ctrlP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h</m:t>
                        </m:r>
                        <m:r>
                          <a:rPr lang="fr-FR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𝑒𝑡𝑎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r>
                      <a:rPr lang="fr-FR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fr-FR" sz="1600">
                        <a:solidFill>
                          <a:srgbClr val="002060"/>
                        </a:solidFill>
                        <a:latin typeface="Cambria Math"/>
                      </a:rPr>
                      <m:t>cos</m:t>
                    </m:r>
                    <m:r>
                      <a:rPr lang="fr-FR" sz="1600" i="1">
                        <a:solidFill>
                          <a:srgbClr val="002060"/>
                        </a:solidFill>
                        <a:latin typeface="Cambria Math"/>
                      </a:rPr>
                      <m:t>⁡(</m:t>
                    </m:r>
                    <m:r>
                      <a:rPr lang="fr-FR" sz="1600" i="1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fr-FR" sz="1600" i="1">
                        <a:solidFill>
                          <a:srgbClr val="002060"/>
                        </a:solidFill>
                        <a:latin typeface="Cambria Math"/>
                      </a:rPr>
                      <m:t>h</m:t>
                    </m:r>
                    <m:func>
                      <m:funcPr>
                        <m:ctrlPr>
                          <a:rPr lang="fr-FR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sz="16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fr-FR" sz="1600" dirty="0" smtClean="0">
                  <a:solidFill>
                    <a:srgbClr val="002060"/>
                  </a:solidFill>
                </a:endParaRPr>
              </a:p>
              <a:p>
                <a:pPr marL="411480" lvl="1" indent="0">
                  <a:buNone/>
                </a:pPr>
                <a:endParaRPr lang="fr-FR" sz="16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  <a:r>
                  <a:rPr lang="en-GB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    'k'      'sum [0,pi]''exact theta''</a:t>
                </a:r>
                <a:r>
                  <a:rPr lang="en-GB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matlab</a:t>
                </a: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[0.8485][42.4264][    0.8279][     0.8253][0.8279]</a:t>
                </a: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[0.7071][35.3553][    0.8789][     0.8776][0.8789]</a:t>
                </a: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[0.5657][28.2843][    0.9216][     0.9211][0.9216]</a:t>
                </a: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[0.4243][21.2132][    0.9555][     0.9553][0.9555]</a:t>
                </a: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[0.2828][14.1421][    0.9801][     0.9801][0.9801]</a:t>
                </a:r>
              </a:p>
              <a:p>
                <a:pPr marL="114300" indent="0">
                  <a:buNone/>
                </a:pPr>
                <a:r>
                  <a:rPr lang="en-GB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[0.1414][ 7.0711][    0.9950][     0.9950][0.9950</a:t>
                </a:r>
                <a:r>
                  <a:rPr lang="en-GB" sz="11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]</a:t>
                </a:r>
              </a:p>
              <a:p>
                <a:pPr marL="114300" indent="0">
                  <a:buNone/>
                </a:pPr>
                <a:endParaRPr lang="en-GB" sz="1100" dirty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'J0(</a:t>
                </a:r>
                <a:r>
                  <a:rPr lang="fr-FR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)'    'J0(</a:t>
                </a:r>
                <a:r>
                  <a:rPr lang="fr-FR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)'     'J0(</a:t>
                </a:r>
                <a:r>
                  <a:rPr lang="fr-FR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)'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  <a:r>
                  <a:rPr lang="fr-FR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sum</a:t>
                </a: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 [0,pi]''exact </a:t>
                </a:r>
                <a:r>
                  <a:rPr lang="fr-FR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theta</a:t>
                </a: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''</a:t>
                </a:r>
                <a:r>
                  <a:rPr lang="fr-FR" sz="1100" dirty="0" err="1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matlab</a:t>
                </a: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   3.3118][     3.3013][3.3118]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   3.5154][     3.5103][3.5154]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   3.6863][     3.6842][3.6863]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   3.8220][     3.8213][3.8220]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   3.9204][     3.9203][3.9204]</a:t>
                </a:r>
              </a:p>
              <a:p>
                <a:pPr marL="114300" indent="0">
                  <a:buNone/>
                </a:pPr>
                <a:r>
                  <a:rPr lang="fr-FR" sz="11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   3.9800][     3.9800][3.9800]</a:t>
                </a:r>
                <a:endParaRPr lang="fr-FR" sz="1100" dirty="0" smtClean="0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:\Dropbox\Samuel\advancement\4-Exact and Standard Scheme\2D\article simulation\bes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7" y="3284984"/>
            <a:ext cx="2354263" cy="26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2D Results (cont.)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Ω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0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1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0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1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𝐷𝑖𝑟𝑖𝑐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h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𝑙𝑒𝑡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𝑆𝑜𝑢𝑡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h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 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𝑊𝑒𝑠𝑡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𝑆𝑜𝑚𝑚𝑒𝑟𝑓𝑒𝑙𝑑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𝑁𝑜𝑟𝑡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h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, 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Courier New" pitchFamily="49" charset="0"/>
                          </a:rPr>
                          <m:t>𝐸𝑎𝑠𝑡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Courier New" pitchFamily="49" charset="0"/>
                      </a:rPr>
                      <m:t>, </m:t>
                    </m:r>
                  </m:oMath>
                </a14:m>
                <a:endParaRPr lang="en-US" sz="1900" i="1" dirty="0">
                  <a:solidFill>
                    <a:srgbClr val="002060"/>
                  </a:solidFill>
                  <a:latin typeface="Cambria Math"/>
                  <a:ea typeface="Cambria Math"/>
                  <a:cs typeface="Courier New" pitchFamily="49" charset="0"/>
                </a:endParaRPr>
              </a:p>
              <a:p>
                <a:r>
                  <a:rPr lang="en-US" sz="1900" dirty="0">
                    <a:solidFill>
                      <a:srgbClr val="002060"/>
                    </a:solidFill>
                  </a:rPr>
                  <a:t>Analytical </a:t>
                </a:r>
                <a:r>
                  <a:rPr lang="en-US" sz="1900" dirty="0" smtClean="0">
                    <a:solidFill>
                      <a:srgbClr val="002060"/>
                    </a:solidFill>
                  </a:rPr>
                  <a:t>function</a:t>
                </a:r>
                <a:r>
                  <a:rPr lang="en-US" sz="1900" dirty="0">
                    <a:solidFill>
                      <a:srgbClr val="00206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𝑘𝑐𝑜𝑠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func>
                          <m:funcPr>
                            <m:ctrlPr>
                              <a:rPr lang="en-US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1900" dirty="0" smtClean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r>
                  <a:rPr lang="en-US" sz="2000" dirty="0" smtClean="0">
                    <a:solidFill>
                      <a:srgbClr val="002060"/>
                    </a:solidFill>
                  </a:rPr>
                  <a:t>Different Bessel functions:</a:t>
                </a:r>
              </a:p>
              <a:p>
                <a:pPr marL="114300" indent="0">
                  <a:buNone/>
                </a:pPr>
                <a:r>
                  <a:rPr lang="en-US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  <a:r>
                  <a:rPr lang="en-US" sz="1300" dirty="0" err="1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en-US" sz="13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      </a:t>
                </a: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'SFD'    'NFD-J0[0,pi]''NFD-J0[pi/8,3pi/8]''NFD - exact theta'</a:t>
                </a:r>
              </a:p>
              <a:p>
                <a:pPr marL="114300" indent="0">
                  <a:buNone/>
                </a:pP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[42.4264] [25.0648][     12.1595][            4.4379][       3.4574e-13]</a:t>
                </a:r>
              </a:p>
              <a:p>
                <a:pPr marL="114300" indent="0">
                  <a:buNone/>
                </a:pP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[35.3553] [14.3569][      7.0017][            2.5483][       4.1767e-13]</a:t>
                </a:r>
              </a:p>
              <a:p>
                <a:pPr marL="114300" indent="0">
                  <a:buNone/>
                </a:pP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[28.2843] [ 7.2401][      3.5638][            1.2956][       3.3647e-13]</a:t>
                </a:r>
              </a:p>
              <a:p>
                <a:pPr marL="114300" indent="0">
                  <a:buNone/>
                </a:pP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[21.2132] [ 3.0220][      1.4996][            0.5450][       3.8106e-13]</a:t>
                </a:r>
              </a:p>
              <a:p>
                <a:pPr marL="114300" indent="0">
                  <a:buNone/>
                </a:pP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[14.1421] [ 0.8713][      0.4450][            0.1617][       1.5676e-13]</a:t>
                </a:r>
              </a:p>
              <a:p>
                <a:pPr marL="114300" indent="0">
                  <a:buNone/>
                </a:pPr>
                <a:r>
                  <a:rPr lang="en-US" sz="13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[ 7.0711] [ 0.1053][      0.0543][            0.0197][       1.4720e-12]</a:t>
                </a:r>
              </a:p>
              <a:p>
                <a:endParaRPr lang="en-US" sz="2000" dirty="0" smtClean="0">
                  <a:solidFill>
                    <a:srgbClr val="002060"/>
                  </a:solidFill>
                </a:endParaRPr>
              </a:p>
              <a:p>
                <a:r>
                  <a:rPr lang="en-US" sz="2000" dirty="0" smtClean="0">
                    <a:solidFill>
                      <a:srgbClr val="002060"/>
                    </a:solidFill>
                  </a:rPr>
                  <a:t>Full Dirichlet (all side, same problem)</a:t>
                </a: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114300" indent="0">
                  <a:buNone/>
                </a:pPr>
                <a:r>
                  <a:rPr lang="en-US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</a:t>
                </a:r>
                <a:r>
                  <a:rPr lang="en-US" sz="1400" dirty="0" err="1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kh</a:t>
                </a:r>
                <a:r>
                  <a:rPr lang="en-US" sz="1400" dirty="0" smtClean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      </a:t>
                </a: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'SFD'    'NFD-J0[0,pi/2]''NFD-J0[pi/8,3pi/8]''NFD - exact theta'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[42.4264] [72.8404][       19.0699][            9.8070][       1.0542e-12]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[35.3553] [22.1503][       11.3565][            3.1691][       3.4689e-13]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[28.2843] [39.6772][        9.8812][            3.1514][       6.9322e-13]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[21.2132] [40.1207][        7.1648][            3.0067][       1.5089e-12]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[14.1421] [ 1.0660][        0.5276][            0.1920][       1.1014e-13]</a:t>
                </a:r>
              </a:p>
              <a:p>
                <a:pPr marL="114300" indent="0">
                  <a:buNone/>
                </a:pPr>
                <a:r>
                  <a:rPr lang="en-US" sz="1400" dirty="0">
                    <a:solidFill>
                      <a:srgbClr val="002060"/>
                    </a:solidFill>
                    <a:latin typeface="Courier New" pitchFamily="49" charset="0"/>
                    <a:cs typeface="Courier New" pitchFamily="49" charset="0"/>
                  </a:rPr>
                  <a:t>[ 7.0711] [ 0.2368][        0.1198][            0.0434][       3.2334e-12]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7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</a:rPr>
              <a:t>Speed of sound and power law 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08920"/>
                <a:ext cx="7620000" cy="3691880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Attenuation coefficient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α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ω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a vector position (1D, 2D, 3D)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2060"/>
                        </a:solidFill>
                        <a:latin typeface="Cambria Math"/>
                      </a:rPr>
                      <m:t>ω</m:t>
                    </m:r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is the angular frequency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ω</m:t>
                    </m:r>
                    <m:r>
                      <a:rPr lang="fr-FR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r>
                      <a:rPr lang="el-G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𝑓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α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γ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are non negative location dependent parameters.</a:t>
                </a:r>
              </a:p>
              <a:p>
                <a:r>
                  <a:rPr lang="en-GB" sz="2400" dirty="0" smtClean="0">
                    <a:solidFill>
                      <a:srgbClr val="002060"/>
                    </a:solidFill>
                  </a:rPr>
                  <a:t>If the material is homogeneous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α</m:t>
                    </m:r>
                    <m:d>
                      <m:d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fr-FR" sz="24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/>
                          </a:rPr>
                          <m:t>α</m:t>
                        </m:r>
                      </m:e>
                      <m:sub>
                        <m:r>
                          <a:rPr lang="fr-FR" sz="24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GB" sz="2400" dirty="0" smtClean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2060"/>
                        </a:solidFill>
                        <a:latin typeface="Cambria Math"/>
                      </a:rPr>
                      <m:t>γ</m:t>
                    </m:r>
                  </m:oMath>
                </a14:m>
                <a:r>
                  <a:rPr lang="en-GB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GB" sz="2400" dirty="0">
                    <a:solidFill>
                      <a:srgbClr val="002060"/>
                    </a:solidFill>
                  </a:rPr>
                  <a:t>typically ranges between </a:t>
                </a:r>
                <a:r>
                  <a:rPr lang="en-GB" sz="2400" dirty="0" smtClean="0">
                    <a:solidFill>
                      <a:srgbClr val="002060"/>
                    </a:solidFill>
                  </a:rPr>
                  <a:t>1-2</a:t>
                </a:r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08920"/>
                <a:ext cx="7620000" cy="3691880"/>
              </a:xfrm>
              <a:blipFill rotWithShape="1">
                <a:blip r:embed="rId3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3688" y="1769041"/>
                <a:ext cx="5184576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rgbClr val="002060"/>
                          </a:solidFill>
                          <a:latin typeface="Cambria Math"/>
                        </a:rPr>
                        <m:t>α</m:t>
                      </m:r>
                      <m:r>
                        <a:rPr lang="en-US" sz="360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600" b="1">
                          <a:solidFill>
                            <a:srgbClr val="00206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sz="360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600">
                          <a:solidFill>
                            <a:srgbClr val="002060"/>
                          </a:solidFill>
                          <a:latin typeface="Cambria Math"/>
                        </a:rPr>
                        <m:t>ω</m:t>
                      </m:r>
                      <m:r>
                        <a:rPr lang="en-US" sz="3600">
                          <a:solidFill>
                            <a:srgbClr val="002060"/>
                          </a:solidFill>
                          <a:latin typeface="Cambria Math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3600">
                          <a:solidFill>
                            <a:srgbClr val="002060"/>
                          </a:solidFill>
                          <a:latin typeface="Cambria Math"/>
                        </a:rPr>
                        <m:t>α</m:t>
                      </m:r>
                      <m:r>
                        <a:rPr lang="en-US" sz="360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600" b="1">
                          <a:solidFill>
                            <a:srgbClr val="00206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sz="360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γ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6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769041"/>
                <a:ext cx="5184576" cy="6694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Fractional wave equation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3016"/>
                <a:ext cx="7620000" cy="28277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400" dirty="0" smtClean="0">
                    <a:solidFill>
                      <a:srgbClr val="002060"/>
                    </a:solidFill>
                    <a:latin typeface="Cambria Math"/>
                  </a:rPr>
                  <a:t>Describes </a:t>
                </a:r>
                <a:r>
                  <a:rPr lang="en-GB" sz="2400" dirty="0">
                    <a:solidFill>
                      <a:srgbClr val="002060"/>
                    </a:solidFill>
                    <a:latin typeface="Cambria Math"/>
                  </a:rPr>
                  <a:t>a pressure </a:t>
                </a:r>
                <a:r>
                  <a:rPr lang="en-GB" sz="2400" dirty="0" smtClean="0">
                    <a:solidFill>
                      <a:srgbClr val="002060"/>
                    </a:solidFill>
                    <a:latin typeface="Cambria Math"/>
                  </a:rPr>
                  <a:t>wave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2060"/>
                        </a:solidFill>
                        <a:latin typeface="Cambria Math"/>
                      </a:rPr>
                      <m:t>𝑝</m:t>
                    </m:r>
                    <m:r>
                      <a:rPr lang="en-GB" sz="24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GB" sz="2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GB" sz="2400" i="1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r>
                      <a:rPr lang="en-GB" sz="2400" i="1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  <m:r>
                      <a:rPr lang="en-GB" sz="24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- pressure as a function of location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and time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𝑐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0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- speed of sound.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GB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- attenuation.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𝛾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</a:t>
                </a:r>
                <a:r>
                  <a:rPr lang="he-IL" dirty="0" smtClean="0">
                    <a:solidFill>
                      <a:srgbClr val="002060"/>
                    </a:solidFill>
                  </a:rPr>
                  <a:t>- </a:t>
                </a:r>
                <a:r>
                  <a:rPr lang="en-GB" dirty="0" smtClean="0">
                    <a:solidFill>
                      <a:srgbClr val="002060"/>
                    </a:solidFill>
                  </a:rPr>
                  <a:t>exponent parameter.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𝑓𝑜𝑟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= 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/>
                          </a:rPr>
                          <m:t>𝛻</m:t>
                        </m:r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𝑝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)−</m:t>
                    </m:r>
                    <m:f>
                      <m:f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(standard wave equation)</a:t>
                </a:r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3016"/>
                <a:ext cx="7620000" cy="2827784"/>
              </a:xfrm>
              <a:blipFill rotWithShape="1">
                <a:blip r:embed="rId3"/>
                <a:stretch>
                  <a:fillRect t="-12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1" y="1412776"/>
                <a:ext cx="7776864" cy="2031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1">
                          <a:solidFill>
                            <a:srgbClr val="00206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)−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𝛼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𝜋𝛾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000" b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𝛾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)+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𝛾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)+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𝜋𝛾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000" b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𝛾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𝛾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1412776"/>
                <a:ext cx="7776864" cy="20317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7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</a:rPr>
              <a:t>Fractional wave </a:t>
            </a:r>
            <a:r>
              <a:rPr lang="en-GB" dirty="0" smtClean="0">
                <a:solidFill>
                  <a:srgbClr val="002060"/>
                </a:solidFill>
              </a:rPr>
              <a:t>equation in the frequency domain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82706" y="5013176"/>
                <a:ext cx="7643700" cy="12241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GB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 - location and frequency dependent pressure wave.</a:t>
                </a:r>
              </a:p>
              <a:p>
                <a:pPr marL="342900" lvl="1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ω</m:t>
                    </m:r>
                  </m:oMath>
                </a14:m>
                <a:r>
                  <a:rPr lang="en-GB" sz="2400" dirty="0">
                    <a:solidFill>
                      <a:srgbClr val="002060"/>
                    </a:solidFill>
                  </a:rPr>
                  <a:t> </a:t>
                </a:r>
                <a:r>
                  <a:rPr lang="en-GB" sz="2400" dirty="0" smtClean="0">
                    <a:solidFill>
                      <a:srgbClr val="002060"/>
                    </a:solidFill>
                  </a:rPr>
                  <a:t>- angular </a:t>
                </a:r>
                <a:r>
                  <a:rPr lang="en-GB" sz="2400" dirty="0">
                    <a:solidFill>
                      <a:srgbClr val="002060"/>
                    </a:solidFill>
                  </a:rPr>
                  <a:t>frequency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/>
                      </a:rPr>
                      <m:t>ω</m:t>
                    </m:r>
                    <m:r>
                      <a:rPr lang="fr-FR" sz="240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fr-FR" sz="2400" i="1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r>
                      <a:rPr lang="el-GR" sz="24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fr-FR" sz="2400" i="1">
                        <a:solidFill>
                          <a:srgbClr val="002060"/>
                        </a:solidFill>
                        <a:latin typeface="Cambria Math"/>
                      </a:rPr>
                      <m:t>𝑓</m:t>
                    </m:r>
                    <m:r>
                      <a:rPr lang="fr-FR" sz="24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706" y="5013176"/>
                <a:ext cx="7643700" cy="1224136"/>
              </a:xfrm>
              <a:blipFill rotWithShape="1">
                <a:blip r:embed="rId3"/>
                <a:stretch>
                  <a:fillRect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582706" y="1772816"/>
            <a:ext cx="76200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2060"/>
                </a:solidFill>
              </a:rPr>
              <a:t>Fractional derivative equations are rather complicated numerically.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We change the </a:t>
            </a:r>
            <a:r>
              <a:rPr lang="en-GB" i="1" dirty="0" smtClean="0">
                <a:solidFill>
                  <a:srgbClr val="002060"/>
                </a:solidFill>
              </a:rPr>
              <a:t>space-time</a:t>
            </a:r>
            <a:r>
              <a:rPr lang="en-GB" dirty="0" smtClean="0">
                <a:solidFill>
                  <a:srgbClr val="002060"/>
                </a:solidFill>
              </a:rPr>
              <a:t> domain to </a:t>
            </a:r>
            <a:r>
              <a:rPr lang="en-GB" i="1" dirty="0" smtClean="0">
                <a:solidFill>
                  <a:srgbClr val="002060"/>
                </a:solidFill>
              </a:rPr>
              <a:t>space-frequency</a:t>
            </a:r>
            <a:r>
              <a:rPr lang="en-GB" dirty="0" smtClean="0">
                <a:solidFill>
                  <a:srgbClr val="002060"/>
                </a:solidFill>
              </a:rPr>
              <a:t> domain by Fourier transformation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39752" y="3691974"/>
                <a:ext cx="3838487" cy="889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GB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GB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GB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691974"/>
                <a:ext cx="3838487" cy="8891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Helmholtz equation</a:t>
            </a:r>
            <a:endParaRPr lang="en-GB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5536" y="1556792"/>
                <a:ext cx="7776864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=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,     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556792"/>
                <a:ext cx="7776864" cy="530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64550" y="3159191"/>
                <a:ext cx="9036496" cy="84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/>
                        </a:rPr>
                        <m:t>≡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𝛼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𝜋𝛾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𝛾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𝛾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𝜋𝛾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1600" b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𝛾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6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𝛾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600" b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)−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4550" y="3159191"/>
                <a:ext cx="9036496" cy="84587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293096"/>
                <a:ext cx="7620000" cy="1584176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>
                    <a:solidFill>
                      <a:srgbClr val="002060"/>
                    </a:solidFill>
                  </a:rPr>
                  <a:t>The time derivative terms are </a:t>
                </a:r>
                <a:r>
                  <a:rPr lang="en-GB" dirty="0">
                    <a:solidFill>
                      <a:srgbClr val="002060"/>
                    </a:solidFill>
                  </a:rPr>
                  <a:t>now </a:t>
                </a:r>
                <a:r>
                  <a:rPr lang="en-GB" dirty="0" smtClean="0">
                    <a:solidFill>
                      <a:srgbClr val="002060"/>
                    </a:solidFill>
                  </a:rPr>
                  <a:t>powers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/>
                          </a:rPr>
                          <m:t>i</m:t>
                        </m:r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.</a:t>
                </a:r>
              </a:p>
              <a:p>
                <a:r>
                  <a:rPr lang="en-GB" dirty="0" smtClean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𝛼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⇒</m:t>
                        </m:r>
                        <m:r>
                          <a:rPr lang="fr-FR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𝛻</m:t>
                        </m:r>
                      </m:e>
                      <m: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𝜔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)+</m:t>
                    </m:r>
                    <m:f>
                      <m:f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/>
                      </a:rPr>
                      <m:t>𝐱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𝜔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)=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GB" dirty="0" smtClean="0">
                    <a:solidFill>
                      <a:srgbClr val="002060"/>
                    </a:solidFill>
                  </a:rPr>
                  <a:t>,  </a:t>
                </a:r>
              </a:p>
              <a:p>
                <a:pPr marL="411480" lvl="1" indent="0">
                  <a:buNone/>
                </a:pPr>
                <a:r>
                  <a:rPr lang="en-GB" sz="2200" dirty="0">
                    <a:solidFill>
                      <a:srgbClr val="002060"/>
                    </a:solidFill>
                  </a:rPr>
                  <a:t>the standard Helmholtz eq.</a:t>
                </a:r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293096"/>
                <a:ext cx="7620000" cy="1584176"/>
              </a:xfrm>
              <a:blipFill rotWithShape="1">
                <a:blip r:embed="rId5"/>
                <a:stretch>
                  <a:fillRect t="-769" b="-4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560" y="2411596"/>
                <a:ext cx="5356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Where the refraction index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2060"/>
                    </a:solidFill>
                  </a:rPr>
                  <a:t>is defined through: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411596"/>
                <a:ext cx="535653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910" t="-8333" r="-11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1D67-DB58-4C64-BECB-0F75E853EAB9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1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ustom 1">
      <a:dk1>
        <a:srgbClr val="002060"/>
      </a:dk1>
      <a:lt1>
        <a:srgbClr val="FFFFFF"/>
      </a:lt1>
      <a:dk2>
        <a:srgbClr val="002060"/>
      </a:dk2>
      <a:lt2>
        <a:srgbClr val="EBF2F1"/>
      </a:lt2>
      <a:accent1>
        <a:srgbClr val="2F75FF"/>
      </a:accent1>
      <a:accent2>
        <a:srgbClr val="97BAFF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5643</TotalTime>
  <Words>7655</Words>
  <Application>Microsoft Office PowerPoint</Application>
  <PresentationFormat>On-screen Show (4:3)</PresentationFormat>
  <Paragraphs>742</Paragraphs>
  <Slides>51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Adjacency</vt:lpstr>
      <vt:lpstr>Frequency-dependent attenuation in fractional Helmholtz wave equations</vt:lpstr>
      <vt:lpstr>Content</vt:lpstr>
      <vt:lpstr>Medical ultrasound imaging</vt:lpstr>
      <vt:lpstr>The physics of the problem</vt:lpstr>
      <vt:lpstr>Speed of sound and power law attenuation in Tomography</vt:lpstr>
      <vt:lpstr>Speed of sound and power law attenuation</vt:lpstr>
      <vt:lpstr>Fractional wave equation</vt:lpstr>
      <vt:lpstr>Fractional wave equation in the frequency domain</vt:lpstr>
      <vt:lpstr>Helmholtz equation</vt:lpstr>
      <vt:lpstr>Helmholtz equation revisited</vt:lpstr>
      <vt:lpstr>Highly oscillating system</vt:lpstr>
      <vt:lpstr>Low to medium oscillating system</vt:lpstr>
      <vt:lpstr>Boundary Value Closed Problem</vt:lpstr>
      <vt:lpstr>Boundary Value Open Problem</vt:lpstr>
      <vt:lpstr>Project goals: solution for the low and intermediate frequency range</vt:lpstr>
      <vt:lpstr>Available methods and the chosen method</vt:lpstr>
      <vt:lpstr>Finite Differences Method (FDM)</vt:lpstr>
      <vt:lpstr>Other Approximation Methods</vt:lpstr>
      <vt:lpstr>Study of the FDM  (Finite Difference Method)</vt:lpstr>
      <vt:lpstr>From the derivative definition</vt:lpstr>
      <vt:lpstr>From Taylor expansion</vt:lpstr>
      <vt:lpstr>Error</vt:lpstr>
      <vt:lpstr>Errors: truncation</vt:lpstr>
      <vt:lpstr>PDE Poisson – to test my code</vt:lpstr>
      <vt:lpstr>Poisson Results</vt:lpstr>
      <vt:lpstr>Poisson (suite)</vt:lpstr>
      <vt:lpstr>Exact finite difference scheme for the Helmholtz equation</vt:lpstr>
      <vt:lpstr>1D problem</vt:lpstr>
      <vt:lpstr>Program requirements</vt:lpstr>
      <vt:lpstr>Results example of the 1D scheme – compared to literature</vt:lpstr>
      <vt:lpstr>2D problem</vt:lpstr>
      <vt:lpstr>2D Program</vt:lpstr>
      <vt:lpstr>2D Results</vt:lpstr>
      <vt:lpstr>Higher order finite difference schemes</vt:lpstr>
      <vt:lpstr>5-points to 9-points stencil</vt:lpstr>
      <vt:lpstr>Central &amp; Sommerfeld Schemes</vt:lpstr>
      <vt:lpstr>Redesign of the code in OOP</vt:lpstr>
      <vt:lpstr>Central Scheme Module</vt:lpstr>
      <vt:lpstr>Sommerfeld Scheme Module</vt:lpstr>
      <vt:lpstr>Simulation Module</vt:lpstr>
      <vt:lpstr>Reporting Module</vt:lpstr>
      <vt:lpstr>Poisson revisited</vt:lpstr>
      <vt:lpstr>Example: 6th order scheme</vt:lpstr>
      <vt:lpstr>Error computation: 6th order</vt:lpstr>
      <vt:lpstr>Progress Report Gantt</vt:lpstr>
      <vt:lpstr>Next Steps</vt:lpstr>
      <vt:lpstr>END</vt:lpstr>
      <vt:lpstr>2D Results (cont.)</vt:lpstr>
      <vt:lpstr>Search for theta</vt:lpstr>
      <vt:lpstr>Result: Bessel</vt:lpstr>
      <vt:lpstr>2D Results (cont.)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Frequency-dependent attenuation in fractional Helmholtz wave equations</dc:title>
  <dc:creator>samuel</dc:creator>
  <cp:lastModifiedBy>samuel</cp:lastModifiedBy>
  <cp:revision>267</cp:revision>
  <dcterms:created xsi:type="dcterms:W3CDTF">2015-06-16T05:23:01Z</dcterms:created>
  <dcterms:modified xsi:type="dcterms:W3CDTF">2015-06-25T07:39:31Z</dcterms:modified>
</cp:coreProperties>
</file>